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0" r:id="rId2"/>
  </p:sldMasterIdLst>
  <p:notesMasterIdLst>
    <p:notesMasterId r:id="rId19"/>
  </p:notesMasterIdLst>
  <p:sldIdLst>
    <p:sldId id="269" r:id="rId3"/>
    <p:sldId id="271" r:id="rId4"/>
    <p:sldId id="256" r:id="rId5"/>
    <p:sldId id="267" r:id="rId6"/>
    <p:sldId id="257" r:id="rId7"/>
    <p:sldId id="258" r:id="rId8"/>
    <p:sldId id="259" r:id="rId9"/>
    <p:sldId id="260" r:id="rId10"/>
    <p:sldId id="262" r:id="rId11"/>
    <p:sldId id="263" r:id="rId12"/>
    <p:sldId id="264" r:id="rId13"/>
    <p:sldId id="261" r:id="rId14"/>
    <p:sldId id="265" r:id="rId15"/>
    <p:sldId id="266" r:id="rId16"/>
    <p:sldId id="272" r:id="rId17"/>
    <p:sldId id="274" r:id="rId18"/>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605" autoAdjust="0"/>
    <p:restoredTop sz="94610"/>
  </p:normalViewPr>
  <p:slideViewPr>
    <p:cSldViewPr snapToGrid="0" snapToObjects="1">
      <p:cViewPr varScale="1">
        <p:scale>
          <a:sx n="146" d="100"/>
          <a:sy n="146" d="100"/>
        </p:scale>
        <p:origin x="1284"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114905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3f686680f2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3f686680f2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g3f698f26ed4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 name="Google Shape;74;g3f698f26ed4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g3f50de6af05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 name="Google Shape;81;g3f50de6af05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3f50de6af05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 name="Google Shape;93;g3f50de6af0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3a0b2f9141e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3a0b2f9141e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15717445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39054409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26403224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7998346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12372639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8268794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3797176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13212119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24962437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19471303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7573918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27786130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lank 2">
  <p:cSld name="Blank 2">
    <p:bg>
      <p:bgPr>
        <a:blipFill>
          <a:blip r:embed="rId2">
            <a:alphaModFix/>
          </a:blip>
          <a:stretch>
            <a:fillRect/>
          </a:stretch>
        </a:blipFill>
        <a:effectLst/>
      </p:bgPr>
    </p:bg>
    <p:spTree>
      <p:nvGrpSpPr>
        <p:cNvPr id="1" name="Shape 50"/>
        <p:cNvGrpSpPr/>
        <p:nvPr/>
      </p:nvGrpSpPr>
      <p:grpSpPr>
        <a:xfrm>
          <a:off x="0" y="0"/>
          <a:ext cx="0" cy="0"/>
          <a:chOff x="0" y="0"/>
          <a:chExt cx="0" cy="0"/>
        </a:xfrm>
      </p:grpSpPr>
    </p:spTree>
    <p:extLst>
      <p:ext uri="{BB962C8B-B14F-4D97-AF65-F5344CB8AC3E}">
        <p14:creationId xmlns:p14="http://schemas.microsoft.com/office/powerpoint/2010/main" val="32513245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lank 2 1">
  <p:cSld name="Blank 2 1">
    <p:bg>
      <p:bgPr>
        <a:blipFill>
          <a:blip r:embed="rId2">
            <a:alphaModFix/>
          </a:blip>
          <a:stretch>
            <a:fillRect/>
          </a:stretch>
        </a:blipFill>
        <a:effectLst/>
      </p:bgPr>
    </p:bg>
    <p:spTree>
      <p:nvGrpSpPr>
        <p:cNvPr id="1" name="Shape 51"/>
        <p:cNvGrpSpPr/>
        <p:nvPr/>
      </p:nvGrpSpPr>
      <p:grpSpPr>
        <a:xfrm>
          <a:off x="0" y="0"/>
          <a:ext cx="0" cy="0"/>
          <a:chOff x="0" y="0"/>
          <a:chExt cx="0" cy="0"/>
        </a:xfrm>
      </p:grpSpPr>
    </p:spTree>
    <p:extLst>
      <p:ext uri="{BB962C8B-B14F-4D97-AF65-F5344CB8AC3E}">
        <p14:creationId xmlns:p14="http://schemas.microsoft.com/office/powerpoint/2010/main" val="42912798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lank 2 1 1">
  <p:cSld name="Blank 2 1 1">
    <p:bg>
      <p:bgPr>
        <a:blipFill>
          <a:blip r:embed="rId2">
            <a:alphaModFix/>
          </a:blip>
          <a:stretch>
            <a:fillRect/>
          </a:stretch>
        </a:blipFill>
        <a:effectLst/>
      </p:bgPr>
    </p:bg>
    <p:spTree>
      <p:nvGrpSpPr>
        <p:cNvPr id="1" name="Shape 52"/>
        <p:cNvGrpSpPr/>
        <p:nvPr/>
      </p:nvGrpSpPr>
      <p:grpSpPr>
        <a:xfrm>
          <a:off x="0" y="0"/>
          <a:ext cx="0" cy="0"/>
          <a:chOff x="0" y="0"/>
          <a:chExt cx="0" cy="0"/>
        </a:xfrm>
      </p:grpSpPr>
    </p:spTree>
    <p:extLst>
      <p:ext uri="{BB962C8B-B14F-4D97-AF65-F5344CB8AC3E}">
        <p14:creationId xmlns:p14="http://schemas.microsoft.com/office/powerpoint/2010/main" val="316394992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slideLayout" Target="../slideLayouts/slideLayout15.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slideLayout" Target="../slideLayouts/slideLayout14.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5" Type="http://schemas.openxmlformats.org/officeDocument/2006/relationships/theme" Target="../theme/theme2.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 Id="rId1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65"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275040307"/>
      </p:ext>
    </p:extLst>
  </p:cSld>
  <p:clrMap bg1="lt1" tx1="dk1" bg2="dk2" tx2="lt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 id="2147483662" r:id="rId12"/>
    <p:sldLayoutId id="2147483663" r:id="rId13"/>
    <p:sldLayoutId id="2147483664"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5.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www.agacgfm.org/webinar/aga-101/"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67"/>
        <p:cNvGrpSpPr/>
        <p:nvPr/>
      </p:nvGrpSpPr>
      <p:grpSpPr>
        <a:xfrm>
          <a:off x="0" y="0"/>
          <a:ext cx="0" cy="0"/>
          <a:chOff x="0" y="0"/>
          <a:chExt cx="0" cy="0"/>
        </a:xfrm>
      </p:grpSpPr>
      <p:pic>
        <p:nvPicPr>
          <p:cNvPr id="3" name="Picture 2">
            <a:extLst>
              <a:ext uri="{FF2B5EF4-FFF2-40B4-BE49-F238E27FC236}">
                <a16:creationId xmlns:a16="http://schemas.microsoft.com/office/drawing/2014/main" id="{BD42F057-D9E1-93D0-3337-086ADB1F2F26}"/>
              </a:ext>
            </a:extLst>
          </p:cNvPr>
          <p:cNvPicPr>
            <a:picLocks noChangeAspect="1"/>
          </p:cNvPicPr>
          <p:nvPr/>
        </p:nvPicPr>
        <p:blipFill>
          <a:blip r:embed="rId4"/>
          <a:stretch>
            <a:fillRect/>
          </a:stretch>
        </p:blipFill>
        <p:spPr>
          <a:xfrm>
            <a:off x="546100" y="1071562"/>
            <a:ext cx="1828800" cy="193357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sp>
        <p:nvSpPr>
          <p:cNvPr id="76" name="Google Shape;76;p2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endParaRPr/>
          </a:p>
        </p:txBody>
      </p:sp>
      <p:pic>
        <p:nvPicPr>
          <p:cNvPr id="77" name="Google Shape;77;p20" title="Website Ind Course Graphics_LV - AGA 101 (1).png"/>
          <p:cNvPicPr preferRelativeResize="0"/>
          <p:nvPr/>
        </p:nvPicPr>
        <p:blipFill rotWithShape="1">
          <a:blip r:embed="rId3">
            <a:alphaModFix/>
          </a:blip>
          <a:srcRect b="25066"/>
          <a:stretch/>
        </p:blipFill>
        <p:spPr>
          <a:xfrm>
            <a:off x="0" y="0"/>
            <a:ext cx="9144003" cy="5143501"/>
          </a:xfrm>
          <a:prstGeom prst="rect">
            <a:avLst/>
          </a:prstGeom>
          <a:noFill/>
          <a:ln>
            <a:noFill/>
          </a:ln>
        </p:spPr>
      </p:pic>
      <p:sp>
        <p:nvSpPr>
          <p:cNvPr id="78" name="Google Shape;78;p20"/>
          <p:cNvSpPr txBox="1"/>
          <p:nvPr/>
        </p:nvSpPr>
        <p:spPr>
          <a:xfrm>
            <a:off x="1150960" y="3040875"/>
            <a:ext cx="6796200" cy="1569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800" dirty="0">
                <a:solidFill>
                  <a:schemeClr val="lt1"/>
                </a:solidFill>
                <a:latin typeface="Poppins Light"/>
                <a:ea typeface="Poppins Light"/>
                <a:cs typeface="Poppins Light"/>
                <a:sym typeface="Poppins Light"/>
              </a:rPr>
              <a:t>September 10, 2 p.m. ET</a:t>
            </a:r>
            <a:endParaRPr sz="1800" dirty="0">
              <a:solidFill>
                <a:schemeClr val="lt1"/>
              </a:solidFill>
              <a:latin typeface="Poppins Light"/>
              <a:ea typeface="Poppins Light"/>
              <a:cs typeface="Poppins Light"/>
              <a:sym typeface="Poppins Light"/>
            </a:endParaRPr>
          </a:p>
          <a:p>
            <a:pPr marL="0" lvl="0" indent="0" algn="l" rtl="0">
              <a:spcBef>
                <a:spcPts val="0"/>
              </a:spcBef>
              <a:spcAft>
                <a:spcPts val="0"/>
              </a:spcAft>
              <a:buNone/>
            </a:pPr>
            <a:endParaRPr sz="1800" dirty="0">
              <a:solidFill>
                <a:schemeClr val="lt1"/>
              </a:solidFill>
              <a:latin typeface="Poppins Light"/>
              <a:ea typeface="Poppins Light"/>
              <a:cs typeface="Poppins Light"/>
              <a:sym typeface="Poppins Light"/>
            </a:endParaRPr>
          </a:p>
          <a:p>
            <a:pPr marL="0" lvl="0" indent="0" algn="l" rtl="0">
              <a:spcBef>
                <a:spcPts val="0"/>
              </a:spcBef>
              <a:spcAft>
                <a:spcPts val="0"/>
              </a:spcAft>
              <a:buNone/>
            </a:pPr>
            <a:r>
              <a:rPr lang="en" sz="1800" dirty="0">
                <a:solidFill>
                  <a:schemeClr val="lt1"/>
                </a:solidFill>
                <a:latin typeface="Poppins Light"/>
                <a:ea typeface="Poppins Light"/>
                <a:cs typeface="Poppins Light"/>
                <a:sym typeface="Poppins Light"/>
              </a:rPr>
              <a:t>Considering joining AGA? Longtime member and want a refresh on your benefits? No matter where you are in your journey, you’re invited to join this brief info session.</a:t>
            </a:r>
            <a:endParaRPr sz="1800" dirty="0">
              <a:solidFill>
                <a:schemeClr val="lt1"/>
              </a:solidFill>
              <a:latin typeface="Poppins Light"/>
              <a:ea typeface="Poppins Light"/>
              <a:cs typeface="Poppins Light"/>
              <a:sym typeface="Poppins Light"/>
            </a:endParaRPr>
          </a:p>
        </p:txBody>
      </p:sp>
      <p:sp>
        <p:nvSpPr>
          <p:cNvPr id="2" name="TextBox 1">
            <a:extLst>
              <a:ext uri="{FF2B5EF4-FFF2-40B4-BE49-F238E27FC236}">
                <a16:creationId xmlns:a16="http://schemas.microsoft.com/office/drawing/2014/main" id="{736A2148-1A6D-BE40-CBBD-9D6A923E024A}"/>
              </a:ext>
            </a:extLst>
          </p:cNvPr>
          <p:cNvSpPr txBox="1"/>
          <p:nvPr/>
        </p:nvSpPr>
        <p:spPr>
          <a:xfrm>
            <a:off x="4203700" y="2417900"/>
            <a:ext cx="4521200" cy="369332"/>
          </a:xfrm>
          <a:prstGeom prst="rect">
            <a:avLst/>
          </a:prstGeom>
          <a:noFill/>
        </p:spPr>
        <p:txBody>
          <a:bodyPr wrap="square" rtlCol="0">
            <a:spAutoFit/>
          </a:bodyPr>
          <a:lstStyle/>
          <a:p>
            <a:r>
              <a:rPr lang="en-US" dirty="0">
                <a:solidFill>
                  <a:schemeClr val="bg1"/>
                </a:solidFill>
                <a:hlinkClick r:id="rId4">
                  <a:extLst>
                    <a:ext uri="{A12FA001-AC4F-418D-AE19-62706E023703}">
                      <ahyp:hlinkClr xmlns:ahyp="http://schemas.microsoft.com/office/drawing/2018/hyperlinkcolor" val="tx"/>
                    </a:ext>
                  </a:extLst>
                </a:hlinkClick>
              </a:rPr>
              <a:t>https://www.agacgfm.org/webinar/aga-101/</a:t>
            </a:r>
            <a:endParaRPr lang="en-US" dirty="0">
              <a:solidFill>
                <a:schemeClr val="bg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1">
    <p:bg>
      <p:bgPr>
        <a:solidFill>
          <a:srgbClr val="1B2F5E"/>
        </a:solidFill>
        <a:effectLst/>
      </p:bgPr>
    </p:bg>
    <p:spTree>
      <p:nvGrpSpPr>
        <p:cNvPr id="1" name=""/>
        <p:cNvGrpSpPr/>
        <p:nvPr/>
      </p:nvGrpSpPr>
      <p:grpSpPr>
        <a:xfrm>
          <a:off x="0" y="0"/>
          <a:ext cx="0" cy="0"/>
          <a:chOff x="0" y="0"/>
          <a:chExt cx="0" cy="0"/>
        </a:xfrm>
      </p:grpSpPr>
      <p:sp>
        <p:nvSpPr>
          <p:cNvPr id="2" name="Shape 0"/>
          <p:cNvSpPr/>
          <p:nvPr/>
        </p:nvSpPr>
        <p:spPr>
          <a:xfrm>
            <a:off x="0" y="0"/>
            <a:ext cx="164592" cy="5143500"/>
          </a:xfrm>
          <a:prstGeom prst="rect">
            <a:avLst/>
          </a:prstGeom>
          <a:solidFill>
            <a:srgbClr val="C9A84C"/>
          </a:solidFill>
          <a:ln w="12700">
            <a:solidFill>
              <a:srgbClr val="C9A84C"/>
            </a:solidFill>
            <a:prstDash val="solid"/>
          </a:ln>
        </p:spPr>
        <p:txBody>
          <a:bodyPr/>
          <a:lstStyle/>
          <a:p>
            <a:endParaRPr lang="en-US"/>
          </a:p>
        </p:txBody>
      </p:sp>
      <p:sp>
        <p:nvSpPr>
          <p:cNvPr id="3" name="Shape 1"/>
          <p:cNvSpPr/>
          <p:nvPr/>
        </p:nvSpPr>
        <p:spPr>
          <a:xfrm>
            <a:off x="0" y="4663440"/>
            <a:ext cx="9144000" cy="480060"/>
          </a:xfrm>
          <a:prstGeom prst="rect">
            <a:avLst/>
          </a:prstGeom>
          <a:solidFill>
            <a:srgbClr val="C9A84C"/>
          </a:solidFill>
          <a:ln w="12700">
            <a:solidFill>
              <a:srgbClr val="C9A84C"/>
            </a:solidFill>
            <a:prstDash val="solid"/>
          </a:ln>
        </p:spPr>
        <p:txBody>
          <a:bodyPr/>
          <a:lstStyle/>
          <a:p>
            <a:endParaRPr lang="en-US"/>
          </a:p>
        </p:txBody>
      </p:sp>
      <p:sp>
        <p:nvSpPr>
          <p:cNvPr id="4" name="Text 2"/>
          <p:cNvSpPr/>
          <p:nvPr/>
        </p:nvSpPr>
        <p:spPr>
          <a:xfrm>
            <a:off x="658368" y="822960"/>
            <a:ext cx="8321040" cy="2011680"/>
          </a:xfrm>
          <a:prstGeom prst="rect">
            <a:avLst/>
          </a:prstGeom>
          <a:noFill/>
          <a:ln/>
        </p:spPr>
        <p:txBody>
          <a:bodyPr wrap="square" lIns="0" tIns="0" rIns="0" bIns="0" rtlCol="0" anchor="ctr"/>
          <a:lstStyle/>
          <a:p>
            <a:r>
              <a:rPr lang="en-US" sz="4400" dirty="0">
                <a:solidFill>
                  <a:schemeClr val="bg1"/>
                </a:solidFill>
              </a:rPr>
              <a:t>What makes finance uniquely hard to lead through disruption</a:t>
            </a:r>
          </a:p>
        </p:txBody>
      </p:sp>
      <p:sp>
        <p:nvSpPr>
          <p:cNvPr id="5" name="Text 3"/>
          <p:cNvSpPr/>
          <p:nvPr/>
        </p:nvSpPr>
        <p:spPr>
          <a:xfrm>
            <a:off x="411480" y="2834640"/>
            <a:ext cx="8321040" cy="457200"/>
          </a:xfrm>
          <a:prstGeom prst="rect">
            <a:avLst/>
          </a:prstGeom>
          <a:noFill/>
          <a:ln/>
        </p:spPr>
        <p:txBody>
          <a:bodyPr wrap="square" lIns="0" tIns="0" rIns="0" bIns="0" rtlCol="0" anchor="ctr"/>
          <a:lstStyle/>
          <a:p>
            <a:pPr marL="0" indent="0" algn="l">
              <a:buNone/>
            </a:pPr>
            <a:r>
              <a:rPr lang="en-US" sz="1800" i="1" dirty="0">
                <a:solidFill>
                  <a:srgbClr val="F0DFA0"/>
                </a:solidFill>
                <a:latin typeface="Calibri" pitchFamily="34" charset="0"/>
                <a:ea typeface="Calibri" pitchFamily="34" charset="-122"/>
                <a:cs typeface="Calibri" pitchFamily="34" charset="-120"/>
              </a:rPr>
              <a:t>Leadership under sustained operational uncertainty</a:t>
            </a:r>
            <a:endParaRPr lang="en-US" sz="1800" dirty="0"/>
          </a:p>
        </p:txBody>
      </p:sp>
      <p:sp>
        <p:nvSpPr>
          <p:cNvPr id="6" name="Text 4"/>
          <p:cNvSpPr/>
          <p:nvPr/>
        </p:nvSpPr>
        <p:spPr>
          <a:xfrm>
            <a:off x="411480" y="4681728"/>
            <a:ext cx="6400800" cy="411480"/>
          </a:xfrm>
          <a:prstGeom prst="rect">
            <a:avLst/>
          </a:prstGeom>
          <a:noFill/>
          <a:ln/>
        </p:spPr>
        <p:txBody>
          <a:bodyPr wrap="square" lIns="0" tIns="0" rIns="0" bIns="0" rtlCol="0" anchor="ctr"/>
          <a:lstStyle/>
          <a:p>
            <a:pPr marL="0" indent="0" algn="l">
              <a:buNone/>
            </a:pPr>
            <a:r>
              <a:rPr lang="en-US" sz="1300" b="1" dirty="0">
                <a:solidFill>
                  <a:srgbClr val="1B2F5E"/>
                </a:solidFill>
                <a:latin typeface="Calibri" pitchFamily="34" charset="0"/>
                <a:ea typeface="Calibri" pitchFamily="34" charset="-122"/>
                <a:cs typeface="Calibri" pitchFamily="34" charset="-120"/>
              </a:rPr>
              <a:t>Atisha Burks  |  AGA National Treasurer</a:t>
            </a:r>
            <a:endParaRPr lang="en-US" sz="1300" dirty="0"/>
          </a:p>
        </p:txBody>
      </p:sp>
      <p:pic>
        <p:nvPicPr>
          <p:cNvPr id="9" name="Picture 8">
            <a:extLst>
              <a:ext uri="{FF2B5EF4-FFF2-40B4-BE49-F238E27FC236}">
                <a16:creationId xmlns:a16="http://schemas.microsoft.com/office/drawing/2014/main" id="{BB7AC451-472A-B40C-E628-9094D077941D}"/>
              </a:ext>
            </a:extLst>
          </p:cNvPr>
          <p:cNvPicPr>
            <a:picLocks noChangeAspect="1"/>
          </p:cNvPicPr>
          <p:nvPr/>
        </p:nvPicPr>
        <p:blipFill>
          <a:blip r:embed="rId3"/>
          <a:stretch>
            <a:fillRect/>
          </a:stretch>
        </p:blipFill>
        <p:spPr>
          <a:xfrm>
            <a:off x="273050" y="119062"/>
            <a:ext cx="1543050" cy="509207"/>
          </a:xfrm>
          <a:prstGeom prst="rect">
            <a:avLst/>
          </a:prstGeom>
        </p:spPr>
      </p:pic>
      <p:sp>
        <p:nvSpPr>
          <p:cNvPr id="8" name="TextBox 7">
            <a:extLst>
              <a:ext uri="{FF2B5EF4-FFF2-40B4-BE49-F238E27FC236}">
                <a16:creationId xmlns:a16="http://schemas.microsoft.com/office/drawing/2014/main" id="{DD35085B-E1CB-A142-3DF5-F06E74AFB179}"/>
              </a:ext>
            </a:extLst>
          </p:cNvPr>
          <p:cNvSpPr txBox="1"/>
          <p:nvPr/>
        </p:nvSpPr>
        <p:spPr>
          <a:xfrm>
            <a:off x="2283051" y="2387453"/>
            <a:ext cx="4577898" cy="369332"/>
          </a:xfrm>
          <a:prstGeom prst="rect">
            <a:avLst/>
          </a:prstGeom>
          <a:noFill/>
        </p:spPr>
        <p:txBody>
          <a:bodyPr wrap="square">
            <a:spAutoFit/>
          </a:bodyPr>
          <a:lstStyle/>
          <a:p>
            <a:r>
              <a:rPr lang="en-US" b="0" dirty="0">
                <a:effectLst/>
              </a:rPr>
              <a:t> </a:t>
            </a:r>
            <a:endParaRPr lang="en-US" dirty="0"/>
          </a:p>
        </p:txBody>
      </p:sp>
      <p:sp>
        <p:nvSpPr>
          <p:cNvPr id="11" name="TextBox 10">
            <a:extLst>
              <a:ext uri="{FF2B5EF4-FFF2-40B4-BE49-F238E27FC236}">
                <a16:creationId xmlns:a16="http://schemas.microsoft.com/office/drawing/2014/main" id="{8A9A4C91-01DE-8034-DED0-36B5E0BB3EF1}"/>
              </a:ext>
            </a:extLst>
          </p:cNvPr>
          <p:cNvSpPr txBox="1"/>
          <p:nvPr/>
        </p:nvSpPr>
        <p:spPr>
          <a:xfrm>
            <a:off x="2282825" y="2387084"/>
            <a:ext cx="4578350" cy="369332"/>
          </a:xfrm>
          <a:prstGeom prst="rect">
            <a:avLst/>
          </a:prstGeom>
          <a:noFill/>
        </p:spPr>
        <p:txBody>
          <a:bodyPr wrap="square">
            <a:spAutoFit/>
          </a:bodyPr>
          <a:lstStyle/>
          <a:p>
            <a:r>
              <a:rPr lang="en-US" b="0" dirty="0">
                <a:effectLst/>
              </a:rPr>
              <a:t> </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9144000" cy="5143500"/>
          <a:chOff x="0" y="0"/>
          <a:chExt cx="9144000" cy="5143500"/>
        </a:xfrm>
      </p:grpSpPr>
      <p:sp>
        <p:nvSpPr>
          <p:cNvPr id="2" name="TopBar"/>
          <p:cNvSpPr>
            <a:spLocks noGrp="1"/>
          </p:cNvSpPr>
          <p:nvPr/>
        </p:nvSpPr>
        <p:spPr>
          <a:xfrm>
            <a:off x="0" y="0"/>
            <a:ext cx="9144000" cy="731520"/>
          </a:xfrm>
          <a:prstGeom prst="rect">
            <a:avLst/>
          </a:prstGeom>
          <a:solidFill>
            <a:srgbClr val="C9A84C"/>
          </a:solidFill>
          <a:ln>
            <a:solidFill>
              <a:srgbClr val="C9A84C"/>
            </a:solidFill>
          </a:ln>
        </p:spPr>
        <p:txBody>
          <a:bodyPr/>
          <a:lstStyle/>
          <a:p>
            <a:endParaRPr/>
          </a:p>
        </p:txBody>
      </p:sp>
      <p:sp>
        <p:nvSpPr>
          <p:cNvPr id="3" name="Header"/>
          <p:cNvSpPr txBox="1"/>
          <p:nvPr/>
        </p:nvSpPr>
        <p:spPr>
          <a:xfrm>
            <a:off x="365760" y="91440"/>
            <a:ext cx="8412480" cy="548640"/>
          </a:xfrm>
          <a:prstGeom prst="rect">
            <a:avLst/>
          </a:prstGeom>
          <a:noFill/>
        </p:spPr>
        <p:txBody>
          <a:bodyPr anchor="ctr"/>
          <a:lstStyle/>
          <a:p>
            <a:pPr algn="l"/>
            <a:r>
              <a:rPr lang="en-US" sz="1800" b="1" dirty="0">
                <a:solidFill>
                  <a:srgbClr val="1B2F5E"/>
                </a:solidFill>
                <a:latin typeface="Calibri"/>
              </a:rPr>
              <a:t>About the Speaker – Atisha N. Burks</a:t>
            </a:r>
          </a:p>
        </p:txBody>
      </p:sp>
      <p:sp>
        <p:nvSpPr>
          <p:cNvPr id="5" name="Name"/>
          <p:cNvSpPr txBox="1"/>
          <p:nvPr/>
        </p:nvSpPr>
        <p:spPr>
          <a:xfrm>
            <a:off x="274320" y="3749040"/>
            <a:ext cx="2377440" cy="457200"/>
          </a:xfrm>
          <a:prstGeom prst="rect">
            <a:avLst/>
          </a:prstGeom>
          <a:noFill/>
        </p:spPr>
        <p:txBody>
          <a:bodyPr anchor="ctr"/>
          <a:lstStyle/>
          <a:p>
            <a:pPr algn="ctr"/>
            <a:r>
              <a:rPr lang="en-US" sz="1600" b="1" dirty="0">
                <a:solidFill>
                  <a:srgbClr val="FFFFFF"/>
                </a:solidFill>
                <a:latin typeface="Georgia"/>
              </a:rPr>
              <a:t>Atisha Burks</a:t>
            </a:r>
          </a:p>
        </p:txBody>
      </p:sp>
      <p:sp>
        <p:nvSpPr>
          <p:cNvPr id="6" name="Title"/>
          <p:cNvSpPr txBox="1"/>
          <p:nvPr/>
        </p:nvSpPr>
        <p:spPr>
          <a:xfrm>
            <a:off x="274320" y="3255800"/>
            <a:ext cx="2377440" cy="548640"/>
          </a:xfrm>
          <a:prstGeom prst="rect">
            <a:avLst/>
          </a:prstGeom>
          <a:noFill/>
        </p:spPr>
        <p:txBody>
          <a:bodyPr wrap="square" anchor="t"/>
          <a:lstStyle/>
          <a:p>
            <a:pPr algn="ctr"/>
            <a:r>
              <a:rPr lang="en-US" sz="1100" dirty="0">
                <a:solidFill>
                  <a:srgbClr val="C9A84C"/>
                </a:solidFill>
                <a:latin typeface="Calibri"/>
              </a:rPr>
              <a:t>AGA National Treasurer</a:t>
            </a:r>
          </a:p>
        </p:txBody>
      </p:sp>
      <p:sp>
        <p:nvSpPr>
          <p:cNvPr id="7" name="Divider"/>
          <p:cNvSpPr>
            <a:spLocks noGrp="1"/>
          </p:cNvSpPr>
          <p:nvPr/>
        </p:nvSpPr>
        <p:spPr>
          <a:xfrm>
            <a:off x="2834640" y="822960"/>
            <a:ext cx="60960" cy="3931920"/>
          </a:xfrm>
          <a:prstGeom prst="rect">
            <a:avLst/>
          </a:prstGeom>
          <a:solidFill>
            <a:srgbClr val="C9A84C"/>
          </a:solidFill>
          <a:ln>
            <a:solidFill>
              <a:srgbClr val="C9A84C"/>
            </a:solidFill>
          </a:ln>
        </p:spPr>
        <p:txBody>
          <a:bodyPr/>
          <a:lstStyle/>
          <a:p>
            <a:endParaRPr/>
          </a:p>
        </p:txBody>
      </p:sp>
      <p:sp>
        <p:nvSpPr>
          <p:cNvPr id="8" name="Bio"/>
          <p:cNvSpPr txBox="1"/>
          <p:nvPr/>
        </p:nvSpPr>
        <p:spPr>
          <a:xfrm>
            <a:off x="3040560" y="822960"/>
            <a:ext cx="5920560" cy="3931920"/>
          </a:xfrm>
          <a:prstGeom prst="rect">
            <a:avLst/>
          </a:prstGeom>
          <a:noFill/>
        </p:spPr>
        <p:txBody>
          <a:bodyPr wrap="square" anchor="t"/>
          <a:lstStyle/>
          <a:p>
            <a:r>
              <a:rPr lang="en-US" sz="1200" dirty="0">
                <a:solidFill>
                  <a:srgbClr val="FFFFFF"/>
                </a:solidFill>
                <a:latin typeface="Calibri"/>
              </a:rPr>
              <a:t>Atisha Burks is the Founder and Principal of AnchorPoint Rising LLC, a fractional CFO/COO </a:t>
            </a:r>
            <a:r>
              <a:rPr lang="en-US" sz="1200" dirty="0"/>
              <a:t>Ms. Atisha Burks is the founder of </a:t>
            </a:r>
            <a:r>
              <a:rPr lang="en-US" sz="1200" dirty="0" err="1"/>
              <a:t>AnchorPoint</a:t>
            </a:r>
            <a:r>
              <a:rPr lang="en-US" sz="1200" dirty="0"/>
              <a:t> Rising LLC, where she advises organizational leadership on financial and operational processes, identifies data gaps, standardizes the workflows, and builds the analytics layer.</a:t>
            </a:r>
          </a:p>
          <a:p>
            <a:endParaRPr lang="en-US" sz="1200" dirty="0"/>
          </a:p>
          <a:p>
            <a:r>
              <a:rPr lang="en-US" sz="1200" dirty="0"/>
              <a:t>Ms. Burks brings more than 20 years of senior federal executive leadership experience in financial management, reporting, and policy. Most recently, she served as Chief Financial Officer for the Federal Protective Service (FPS), where she oversaw financial management, acquisitions, and risk management operations.</a:t>
            </a:r>
          </a:p>
          <a:p>
            <a:endParaRPr lang="en-US" sz="1200" dirty="0"/>
          </a:p>
          <a:p>
            <a:r>
              <a:rPr lang="en-US" sz="1200" dirty="0"/>
              <a:t>Prior to her role at FPS, Ms. Burks held several senior leadership positions across the federal government, including Senior Leader for Financial Operations with the Department of the Navy, Chief of Financial Reporting, Policy, and Property with the U.S. Coast Guard, and Director of Financial Reporting and Policy at the U.S. Department of Commerce. In these roles, she led initiatives to strengthen financial reporting, internal controls, and policy development across large and complex organizations.</a:t>
            </a:r>
          </a:p>
        </p:txBody>
      </p:sp>
      <p:sp>
        <p:nvSpPr>
          <p:cNvPr id="9" name="BottomBar"/>
          <p:cNvSpPr>
            <a:spLocks noGrp="1"/>
          </p:cNvSpPr>
          <p:nvPr/>
        </p:nvSpPr>
        <p:spPr>
          <a:xfrm>
            <a:off x="0" y="4663920"/>
            <a:ext cx="9144000" cy="479580"/>
          </a:xfrm>
          <a:prstGeom prst="rect">
            <a:avLst/>
          </a:prstGeom>
          <a:solidFill>
            <a:srgbClr val="C9A84C"/>
          </a:solidFill>
          <a:ln>
            <a:solidFill>
              <a:srgbClr val="C9A84C"/>
            </a:solidFill>
          </a:ln>
        </p:spPr>
        <p:txBody>
          <a:bodyPr/>
          <a:lstStyle/>
          <a:p>
            <a:endParaRPr/>
          </a:p>
        </p:txBody>
      </p:sp>
      <p:pic>
        <p:nvPicPr>
          <p:cNvPr id="11" name="Picture 10">
            <a:extLst>
              <a:ext uri="{FF2B5EF4-FFF2-40B4-BE49-F238E27FC236}">
                <a16:creationId xmlns:a16="http://schemas.microsoft.com/office/drawing/2014/main" id="{4E962E2D-CD11-44AF-D491-52992E6DD482}"/>
              </a:ext>
            </a:extLst>
          </p:cNvPr>
          <p:cNvPicPr>
            <a:picLocks noChangeAspect="1"/>
          </p:cNvPicPr>
          <p:nvPr/>
        </p:nvPicPr>
        <p:blipFill>
          <a:blip r:embed="rId2"/>
          <a:stretch>
            <a:fillRect/>
          </a:stretch>
        </p:blipFill>
        <p:spPr>
          <a:xfrm>
            <a:off x="64769" y="822961"/>
            <a:ext cx="2754142" cy="223774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31520"/>
          </a:xfrm>
          <a:prstGeom prst="rect">
            <a:avLst/>
          </a:prstGeom>
          <a:solidFill>
            <a:srgbClr val="1B2F5E"/>
          </a:solidFill>
          <a:ln w="12700">
            <a:solidFill>
              <a:srgbClr val="1B2F5E"/>
            </a:solidFill>
            <a:prstDash val="solid"/>
          </a:ln>
        </p:spPr>
        <p:txBody>
          <a:bodyPr/>
          <a:lstStyle/>
          <a:p>
            <a:endParaRPr lang="en-US"/>
          </a:p>
        </p:txBody>
      </p:sp>
      <p:sp>
        <p:nvSpPr>
          <p:cNvPr id="3" name="Text 1"/>
          <p:cNvSpPr/>
          <p:nvPr/>
        </p:nvSpPr>
        <p:spPr>
          <a:xfrm>
            <a:off x="365760" y="0"/>
            <a:ext cx="8412480" cy="731520"/>
          </a:xfrm>
          <a:prstGeom prst="rect">
            <a:avLst/>
          </a:prstGeom>
          <a:noFill/>
          <a:ln/>
        </p:spPr>
        <p:txBody>
          <a:bodyPr wrap="square" lIns="0" tIns="0" rIns="0" bIns="0" rtlCol="0" anchor="ctr"/>
          <a:lstStyle/>
          <a:p>
            <a:pPr marL="0" indent="0" algn="l">
              <a:buNone/>
            </a:pPr>
            <a:r>
              <a:rPr lang="en-US" sz="2200" b="1" dirty="0">
                <a:solidFill>
                  <a:srgbClr val="FFFFFF"/>
                </a:solidFill>
                <a:latin typeface="Georgia" pitchFamily="34" charset="0"/>
                <a:ea typeface="Georgia" pitchFamily="34" charset="-122"/>
                <a:cs typeface="Georgia" pitchFamily="34" charset="-120"/>
              </a:rPr>
              <a:t>What We're Covering Today</a:t>
            </a:r>
            <a:endParaRPr lang="en-US" sz="2200" dirty="0"/>
          </a:p>
        </p:txBody>
      </p:sp>
      <p:sp>
        <p:nvSpPr>
          <p:cNvPr id="4" name="Shape 2"/>
          <p:cNvSpPr/>
          <p:nvPr/>
        </p:nvSpPr>
        <p:spPr>
          <a:xfrm>
            <a:off x="274320" y="1005840"/>
            <a:ext cx="1965960" cy="3200400"/>
          </a:xfrm>
          <a:prstGeom prst="rect">
            <a:avLst/>
          </a:prstGeom>
          <a:solidFill>
            <a:srgbClr val="1B2F5E"/>
          </a:solidFill>
          <a:ln w="12700">
            <a:solidFill>
              <a:srgbClr val="1B2F5E"/>
            </a:solidFill>
            <a:prstDash val="solid"/>
          </a:ln>
          <a:effectLst>
            <a:outerShdw blurRad="101600" dist="38100" dir="8100000" algn="bl" rotWithShape="0">
              <a:srgbClr val="000000">
                <a:alpha val="12000"/>
              </a:srgbClr>
            </a:outerShdw>
          </a:effectLst>
        </p:spPr>
        <p:txBody>
          <a:bodyPr/>
          <a:lstStyle/>
          <a:p>
            <a:endParaRPr lang="en-US"/>
          </a:p>
        </p:txBody>
      </p:sp>
      <p:sp>
        <p:nvSpPr>
          <p:cNvPr id="5" name="Shape 3"/>
          <p:cNvSpPr/>
          <p:nvPr/>
        </p:nvSpPr>
        <p:spPr>
          <a:xfrm>
            <a:off x="274320" y="1005840"/>
            <a:ext cx="1965960" cy="320040"/>
          </a:xfrm>
          <a:prstGeom prst="rect">
            <a:avLst/>
          </a:prstGeom>
          <a:solidFill>
            <a:srgbClr val="C9A84C"/>
          </a:solidFill>
          <a:ln w="12700">
            <a:solidFill>
              <a:srgbClr val="C9A84C"/>
            </a:solidFill>
            <a:prstDash val="solid"/>
          </a:ln>
        </p:spPr>
        <p:txBody>
          <a:bodyPr/>
          <a:lstStyle/>
          <a:p>
            <a:endParaRPr lang="en-US"/>
          </a:p>
        </p:txBody>
      </p:sp>
      <p:sp>
        <p:nvSpPr>
          <p:cNvPr id="6" name="Text 4"/>
          <p:cNvSpPr/>
          <p:nvPr/>
        </p:nvSpPr>
        <p:spPr>
          <a:xfrm>
            <a:off x="274320" y="1005840"/>
            <a:ext cx="1965960" cy="320040"/>
          </a:xfrm>
          <a:prstGeom prst="rect">
            <a:avLst/>
          </a:prstGeom>
          <a:noFill/>
          <a:ln/>
        </p:spPr>
        <p:txBody>
          <a:bodyPr wrap="square" lIns="0" tIns="0" rIns="0" bIns="0" rtlCol="0" anchor="ctr"/>
          <a:lstStyle/>
          <a:p>
            <a:pPr algn="ctr"/>
            <a:r>
              <a:rPr lang="en-US" sz="1000" b="1" dirty="0">
                <a:solidFill>
                  <a:srgbClr val="FFFFFF"/>
                </a:solidFill>
                <a:latin typeface="Georgia" pitchFamily="34" charset="0"/>
                <a:ea typeface="Georgia" pitchFamily="34" charset="-122"/>
                <a:cs typeface="Georgia" pitchFamily="34" charset="-120"/>
              </a:rPr>
              <a:t>Opening</a:t>
            </a:r>
            <a:endParaRPr lang="en-US" sz="1000" dirty="0"/>
          </a:p>
        </p:txBody>
      </p:sp>
      <p:sp>
        <p:nvSpPr>
          <p:cNvPr id="7" name="Text 5"/>
          <p:cNvSpPr/>
          <p:nvPr/>
        </p:nvSpPr>
        <p:spPr>
          <a:xfrm>
            <a:off x="274320" y="1371600"/>
            <a:ext cx="1965960" cy="640080"/>
          </a:xfrm>
          <a:prstGeom prst="rect">
            <a:avLst/>
          </a:prstGeom>
          <a:noFill/>
          <a:ln/>
        </p:spPr>
        <p:txBody>
          <a:bodyPr wrap="square" lIns="0" tIns="1270" rIns="1270" bIns="0" rtlCol="0" anchor="ctr"/>
          <a:lstStyle/>
          <a:p>
            <a:pPr marL="0" indent="0" algn="ctr">
              <a:buNone/>
            </a:pPr>
            <a:endParaRPr lang="en-US" sz="1600" dirty="0"/>
          </a:p>
        </p:txBody>
      </p:sp>
      <p:sp>
        <p:nvSpPr>
          <p:cNvPr id="8" name="Text 6"/>
          <p:cNvSpPr/>
          <p:nvPr/>
        </p:nvSpPr>
        <p:spPr>
          <a:xfrm>
            <a:off x="274320" y="2057400"/>
            <a:ext cx="1965960" cy="1920240"/>
          </a:xfrm>
          <a:prstGeom prst="rect">
            <a:avLst/>
          </a:prstGeom>
          <a:noFill/>
          <a:ln/>
        </p:spPr>
        <p:txBody>
          <a:bodyPr wrap="square" lIns="0" tIns="1905" rIns="1905" bIns="0" rtlCol="0" anchor="t"/>
          <a:lstStyle/>
          <a:p>
            <a:pPr marL="0" indent="0" algn="ctr">
              <a:buNone/>
            </a:pPr>
            <a:r>
              <a:rPr lang="en-US" sz="1200" dirty="0">
                <a:solidFill>
                  <a:srgbClr val="F0DFA0"/>
                </a:solidFill>
                <a:latin typeface="Calibri" pitchFamily="34" charset="0"/>
                <a:ea typeface="Calibri" pitchFamily="34" charset="-122"/>
                <a:cs typeface="Calibri" pitchFamily="34" charset="-120"/>
              </a:rPr>
              <a:t>Why this is the environment now — not a phase</a:t>
            </a:r>
            <a:endParaRPr lang="en-US" sz="1200" dirty="0"/>
          </a:p>
        </p:txBody>
      </p:sp>
      <p:sp>
        <p:nvSpPr>
          <p:cNvPr id="9" name="Shape 7"/>
          <p:cNvSpPr/>
          <p:nvPr/>
        </p:nvSpPr>
        <p:spPr>
          <a:xfrm>
            <a:off x="2450592" y="1005840"/>
            <a:ext cx="1965960" cy="3200400"/>
          </a:xfrm>
          <a:prstGeom prst="rect">
            <a:avLst/>
          </a:prstGeom>
          <a:solidFill>
            <a:srgbClr val="2C4A8A"/>
          </a:solidFill>
          <a:ln w="12700">
            <a:solidFill>
              <a:srgbClr val="1B2F5E"/>
            </a:solidFill>
            <a:prstDash val="solid"/>
          </a:ln>
          <a:effectLst>
            <a:outerShdw blurRad="101600" dist="38100" dir="8100000" algn="bl" rotWithShape="0">
              <a:srgbClr val="000000">
                <a:alpha val="12000"/>
              </a:srgbClr>
            </a:outerShdw>
          </a:effectLst>
        </p:spPr>
        <p:txBody>
          <a:bodyPr/>
          <a:lstStyle/>
          <a:p>
            <a:endParaRPr lang="en-US"/>
          </a:p>
        </p:txBody>
      </p:sp>
      <p:sp>
        <p:nvSpPr>
          <p:cNvPr id="10" name="Shape 8"/>
          <p:cNvSpPr/>
          <p:nvPr/>
        </p:nvSpPr>
        <p:spPr>
          <a:xfrm>
            <a:off x="2450592" y="1009650"/>
            <a:ext cx="1965960" cy="320040"/>
          </a:xfrm>
          <a:prstGeom prst="rect">
            <a:avLst/>
          </a:prstGeom>
          <a:solidFill>
            <a:srgbClr val="C9A84C"/>
          </a:solidFill>
          <a:ln w="12700">
            <a:solidFill>
              <a:srgbClr val="C9A84C"/>
            </a:solidFill>
            <a:prstDash val="solid"/>
          </a:ln>
        </p:spPr>
        <p:txBody>
          <a:bodyPr/>
          <a:lstStyle/>
          <a:p>
            <a:endParaRPr lang="en-US"/>
          </a:p>
        </p:txBody>
      </p:sp>
      <p:sp>
        <p:nvSpPr>
          <p:cNvPr id="11" name="Text 9"/>
          <p:cNvSpPr/>
          <p:nvPr/>
        </p:nvSpPr>
        <p:spPr>
          <a:xfrm>
            <a:off x="2450592" y="1005840"/>
            <a:ext cx="1965960" cy="320040"/>
          </a:xfrm>
          <a:prstGeom prst="rect">
            <a:avLst/>
          </a:prstGeom>
          <a:noFill/>
          <a:ln/>
        </p:spPr>
        <p:txBody>
          <a:bodyPr wrap="square" lIns="0" tIns="0" rIns="0" bIns="0" rtlCol="0" anchor="ctr"/>
          <a:lstStyle/>
          <a:p>
            <a:pPr algn="ctr"/>
            <a:r>
              <a:rPr lang="en-US" sz="1000" b="1" dirty="0">
                <a:solidFill>
                  <a:srgbClr val="FFFFFF"/>
                </a:solidFill>
                <a:latin typeface="Georgia" pitchFamily="34" charset="0"/>
                <a:ea typeface="Georgia" pitchFamily="34" charset="-122"/>
                <a:cs typeface="Georgia" pitchFamily="34" charset="-120"/>
              </a:rPr>
              <a:t>What Breaks First</a:t>
            </a:r>
            <a:endParaRPr lang="en-US" sz="1000" dirty="0"/>
          </a:p>
        </p:txBody>
      </p:sp>
      <p:sp>
        <p:nvSpPr>
          <p:cNvPr id="12" name="Text 10"/>
          <p:cNvSpPr/>
          <p:nvPr/>
        </p:nvSpPr>
        <p:spPr>
          <a:xfrm>
            <a:off x="2450592" y="1371600"/>
            <a:ext cx="1965960" cy="640080"/>
          </a:xfrm>
          <a:prstGeom prst="rect">
            <a:avLst/>
          </a:prstGeom>
          <a:noFill/>
          <a:ln/>
        </p:spPr>
        <p:txBody>
          <a:bodyPr wrap="square" lIns="0" tIns="1270" rIns="1270" bIns="0" rtlCol="0" anchor="ctr"/>
          <a:lstStyle/>
          <a:p>
            <a:pPr marL="0" indent="0" algn="ctr">
              <a:buNone/>
            </a:pPr>
            <a:endParaRPr lang="en-US" sz="1600" dirty="0"/>
          </a:p>
        </p:txBody>
      </p:sp>
      <p:sp>
        <p:nvSpPr>
          <p:cNvPr id="13" name="Text 11"/>
          <p:cNvSpPr/>
          <p:nvPr/>
        </p:nvSpPr>
        <p:spPr>
          <a:xfrm>
            <a:off x="2450592" y="2057400"/>
            <a:ext cx="1965960" cy="1920240"/>
          </a:xfrm>
          <a:prstGeom prst="rect">
            <a:avLst/>
          </a:prstGeom>
          <a:noFill/>
          <a:ln/>
        </p:spPr>
        <p:txBody>
          <a:bodyPr wrap="square" lIns="0" tIns="1905" rIns="1905" bIns="0" rtlCol="0" anchor="t"/>
          <a:lstStyle/>
          <a:p>
            <a:pPr marL="0" indent="0" algn="ctr">
              <a:buNone/>
            </a:pPr>
            <a:r>
              <a:rPr lang="en-US" sz="1200" dirty="0">
                <a:solidFill>
                  <a:srgbClr val="F0DFA0"/>
                </a:solidFill>
                <a:latin typeface="Calibri" pitchFamily="34" charset="0"/>
                <a:ea typeface="Calibri" pitchFamily="34" charset="-122"/>
                <a:cs typeface="Calibri" pitchFamily="34" charset="-120"/>
              </a:rPr>
              <a:t>Decision quality, trust, and institutional memory</a:t>
            </a:r>
            <a:endParaRPr lang="en-US" sz="1200" dirty="0"/>
          </a:p>
        </p:txBody>
      </p:sp>
      <p:sp>
        <p:nvSpPr>
          <p:cNvPr id="14" name="Shape 12"/>
          <p:cNvSpPr/>
          <p:nvPr/>
        </p:nvSpPr>
        <p:spPr>
          <a:xfrm>
            <a:off x="4626864" y="1005840"/>
            <a:ext cx="1965960" cy="3200400"/>
          </a:xfrm>
          <a:prstGeom prst="rect">
            <a:avLst/>
          </a:prstGeom>
          <a:solidFill>
            <a:srgbClr val="1B2F5E"/>
          </a:solidFill>
          <a:ln w="12700">
            <a:solidFill>
              <a:srgbClr val="1B2F5E"/>
            </a:solidFill>
            <a:prstDash val="solid"/>
          </a:ln>
          <a:effectLst>
            <a:outerShdw blurRad="101600" dist="38100" dir="8100000" algn="bl" rotWithShape="0">
              <a:srgbClr val="000000">
                <a:alpha val="12000"/>
              </a:srgbClr>
            </a:outerShdw>
          </a:effectLst>
        </p:spPr>
        <p:txBody>
          <a:bodyPr/>
          <a:lstStyle/>
          <a:p>
            <a:endParaRPr lang="en-US"/>
          </a:p>
        </p:txBody>
      </p:sp>
      <p:sp>
        <p:nvSpPr>
          <p:cNvPr id="15" name="Shape 13"/>
          <p:cNvSpPr/>
          <p:nvPr/>
        </p:nvSpPr>
        <p:spPr>
          <a:xfrm>
            <a:off x="4626864" y="1005840"/>
            <a:ext cx="1965960" cy="320040"/>
          </a:xfrm>
          <a:prstGeom prst="rect">
            <a:avLst/>
          </a:prstGeom>
          <a:solidFill>
            <a:srgbClr val="C9A84C"/>
          </a:solidFill>
          <a:ln w="12700">
            <a:solidFill>
              <a:srgbClr val="C9A84C"/>
            </a:solidFill>
            <a:prstDash val="solid"/>
          </a:ln>
        </p:spPr>
        <p:txBody>
          <a:bodyPr/>
          <a:lstStyle/>
          <a:p>
            <a:endParaRPr lang="en-US"/>
          </a:p>
        </p:txBody>
      </p:sp>
      <p:sp>
        <p:nvSpPr>
          <p:cNvPr id="16" name="Text 14"/>
          <p:cNvSpPr/>
          <p:nvPr/>
        </p:nvSpPr>
        <p:spPr>
          <a:xfrm>
            <a:off x="4626864" y="1005840"/>
            <a:ext cx="1965960" cy="320040"/>
          </a:xfrm>
          <a:prstGeom prst="rect">
            <a:avLst/>
          </a:prstGeom>
          <a:noFill/>
          <a:ln/>
        </p:spPr>
        <p:txBody>
          <a:bodyPr wrap="square" lIns="0" tIns="0" rIns="0" bIns="0" rtlCol="0" anchor="ctr"/>
          <a:lstStyle/>
          <a:p>
            <a:pPr algn="ctr"/>
            <a:r>
              <a:rPr lang="en-US" sz="1000" b="1" dirty="0">
                <a:solidFill>
                  <a:srgbClr val="FFFFFF"/>
                </a:solidFill>
                <a:latin typeface="Georgia" pitchFamily="34" charset="0"/>
                <a:ea typeface="Georgia" pitchFamily="34" charset="-122"/>
                <a:cs typeface="Georgia" pitchFamily="34" charset="-120"/>
              </a:rPr>
              <a:t>What Leaders Have to Do</a:t>
            </a:r>
            <a:endParaRPr lang="en-US" sz="1000" dirty="0"/>
          </a:p>
        </p:txBody>
      </p:sp>
      <p:sp>
        <p:nvSpPr>
          <p:cNvPr id="17" name="Text 15"/>
          <p:cNvSpPr/>
          <p:nvPr/>
        </p:nvSpPr>
        <p:spPr>
          <a:xfrm>
            <a:off x="4626864" y="1371600"/>
            <a:ext cx="1965960" cy="640080"/>
          </a:xfrm>
          <a:prstGeom prst="rect">
            <a:avLst/>
          </a:prstGeom>
          <a:noFill/>
          <a:ln/>
        </p:spPr>
        <p:txBody>
          <a:bodyPr wrap="square" lIns="0" tIns="1270" rIns="1270" bIns="0" rtlCol="0" anchor="ctr"/>
          <a:lstStyle/>
          <a:p>
            <a:pPr marL="0" indent="0" algn="ctr">
              <a:buNone/>
            </a:pPr>
            <a:endParaRPr lang="en-US" sz="1600" dirty="0"/>
          </a:p>
        </p:txBody>
      </p:sp>
      <p:sp>
        <p:nvSpPr>
          <p:cNvPr id="18" name="Text 16"/>
          <p:cNvSpPr/>
          <p:nvPr/>
        </p:nvSpPr>
        <p:spPr>
          <a:xfrm>
            <a:off x="4626864" y="2057400"/>
            <a:ext cx="1965960" cy="1920240"/>
          </a:xfrm>
          <a:prstGeom prst="rect">
            <a:avLst/>
          </a:prstGeom>
          <a:noFill/>
          <a:ln/>
        </p:spPr>
        <p:txBody>
          <a:bodyPr wrap="square" lIns="0" tIns="1905" rIns="1905" bIns="0" rtlCol="0" anchor="t"/>
          <a:lstStyle/>
          <a:p>
            <a:pPr marL="0" indent="0" algn="ctr">
              <a:buNone/>
            </a:pPr>
            <a:r>
              <a:rPr lang="en-US" sz="1200" dirty="0">
                <a:solidFill>
                  <a:srgbClr val="F0DFA0"/>
                </a:solidFill>
                <a:latin typeface="Calibri" pitchFamily="34" charset="0"/>
                <a:ea typeface="Calibri" pitchFamily="34" charset="-122"/>
                <a:cs typeface="Calibri" pitchFamily="34" charset="-120"/>
              </a:rPr>
              <a:t>Real moves, not management theory</a:t>
            </a:r>
            <a:endParaRPr lang="en-US" sz="1200" dirty="0"/>
          </a:p>
        </p:txBody>
      </p:sp>
      <p:sp>
        <p:nvSpPr>
          <p:cNvPr id="19" name="Shape 17"/>
          <p:cNvSpPr/>
          <p:nvPr/>
        </p:nvSpPr>
        <p:spPr>
          <a:xfrm>
            <a:off x="6803136" y="1005840"/>
            <a:ext cx="1965960" cy="3200400"/>
          </a:xfrm>
          <a:prstGeom prst="rect">
            <a:avLst/>
          </a:prstGeom>
          <a:solidFill>
            <a:srgbClr val="2C4A8A"/>
          </a:solidFill>
          <a:ln w="12700">
            <a:solidFill>
              <a:srgbClr val="1B2F5E"/>
            </a:solidFill>
            <a:prstDash val="solid"/>
          </a:ln>
          <a:effectLst>
            <a:outerShdw blurRad="101600" dist="38100" dir="8100000" algn="bl" rotWithShape="0">
              <a:srgbClr val="000000">
                <a:alpha val="12000"/>
              </a:srgbClr>
            </a:outerShdw>
          </a:effectLst>
        </p:spPr>
        <p:txBody>
          <a:bodyPr/>
          <a:lstStyle/>
          <a:p>
            <a:endParaRPr lang="en-US"/>
          </a:p>
        </p:txBody>
      </p:sp>
      <p:sp>
        <p:nvSpPr>
          <p:cNvPr id="20" name="Shape 18"/>
          <p:cNvSpPr/>
          <p:nvPr/>
        </p:nvSpPr>
        <p:spPr>
          <a:xfrm>
            <a:off x="6803136" y="1005840"/>
            <a:ext cx="1965960" cy="320040"/>
          </a:xfrm>
          <a:prstGeom prst="rect">
            <a:avLst/>
          </a:prstGeom>
          <a:solidFill>
            <a:srgbClr val="C9A84C"/>
          </a:solidFill>
          <a:ln w="12700">
            <a:solidFill>
              <a:srgbClr val="C9A84C"/>
            </a:solidFill>
            <a:prstDash val="solid"/>
          </a:ln>
        </p:spPr>
        <p:txBody>
          <a:bodyPr/>
          <a:lstStyle/>
          <a:p>
            <a:endParaRPr lang="en-US"/>
          </a:p>
        </p:txBody>
      </p:sp>
      <p:sp>
        <p:nvSpPr>
          <p:cNvPr id="21" name="Text 19"/>
          <p:cNvSpPr/>
          <p:nvPr/>
        </p:nvSpPr>
        <p:spPr>
          <a:xfrm>
            <a:off x="6803136" y="1005840"/>
            <a:ext cx="1965960" cy="320040"/>
          </a:xfrm>
          <a:prstGeom prst="rect">
            <a:avLst/>
          </a:prstGeom>
          <a:noFill/>
          <a:ln/>
        </p:spPr>
        <p:txBody>
          <a:bodyPr wrap="square" lIns="0" tIns="0" rIns="0" bIns="0" rtlCol="0" anchor="ctr"/>
          <a:lstStyle/>
          <a:p>
            <a:pPr algn="ctr"/>
            <a:r>
              <a:rPr lang="en-US" sz="1000" b="1" dirty="0">
                <a:solidFill>
                  <a:srgbClr val="FFFFFF"/>
                </a:solidFill>
                <a:latin typeface="Georgia" pitchFamily="34" charset="0"/>
                <a:ea typeface="Georgia" pitchFamily="34" charset="-122"/>
                <a:cs typeface="Georgia" pitchFamily="34" charset="-120"/>
              </a:rPr>
              <a:t>Discussion + Close</a:t>
            </a:r>
            <a:endParaRPr lang="en-US" sz="1000" dirty="0"/>
          </a:p>
        </p:txBody>
      </p:sp>
      <p:sp>
        <p:nvSpPr>
          <p:cNvPr id="22" name="Text 20"/>
          <p:cNvSpPr/>
          <p:nvPr/>
        </p:nvSpPr>
        <p:spPr>
          <a:xfrm>
            <a:off x="6803136" y="1371600"/>
            <a:ext cx="1965960" cy="640080"/>
          </a:xfrm>
          <a:prstGeom prst="rect">
            <a:avLst/>
          </a:prstGeom>
          <a:noFill/>
          <a:ln/>
        </p:spPr>
        <p:txBody>
          <a:bodyPr wrap="square" lIns="0" tIns="1270" rIns="1270" bIns="0" rtlCol="0" anchor="ctr"/>
          <a:lstStyle/>
          <a:p>
            <a:pPr marL="0" indent="0" algn="ctr">
              <a:buNone/>
            </a:pPr>
            <a:endParaRPr lang="en-US" sz="1600" dirty="0"/>
          </a:p>
        </p:txBody>
      </p:sp>
      <p:sp>
        <p:nvSpPr>
          <p:cNvPr id="23" name="Text 21"/>
          <p:cNvSpPr/>
          <p:nvPr/>
        </p:nvSpPr>
        <p:spPr>
          <a:xfrm>
            <a:off x="6803136" y="2057400"/>
            <a:ext cx="1965960" cy="1920240"/>
          </a:xfrm>
          <a:prstGeom prst="rect">
            <a:avLst/>
          </a:prstGeom>
          <a:noFill/>
          <a:ln/>
        </p:spPr>
        <p:txBody>
          <a:bodyPr wrap="square" lIns="0" tIns="1905" rIns="1905" bIns="0" rtlCol="0" anchor="t"/>
          <a:lstStyle/>
          <a:p>
            <a:pPr marL="0" indent="0" algn="ctr">
              <a:buNone/>
            </a:pPr>
            <a:r>
              <a:rPr lang="en-US" sz="1200" dirty="0">
                <a:solidFill>
                  <a:srgbClr val="F0DFA0"/>
                </a:solidFill>
                <a:latin typeface="Calibri" pitchFamily="34" charset="0"/>
                <a:ea typeface="Calibri" pitchFamily="34" charset="-122"/>
                <a:cs typeface="Calibri" pitchFamily="34" charset="-120"/>
              </a:rPr>
              <a:t>What are you doing when it shifts again?</a:t>
            </a:r>
            <a:endParaRPr lang="en-US" sz="1200" dirty="0"/>
          </a:p>
        </p:txBody>
      </p:sp>
      <p:sp>
        <p:nvSpPr>
          <p:cNvPr id="24" name="Text 22"/>
          <p:cNvSpPr/>
          <p:nvPr/>
        </p:nvSpPr>
        <p:spPr>
          <a:xfrm>
            <a:off x="365760" y="4480560"/>
            <a:ext cx="8412480" cy="365760"/>
          </a:xfrm>
          <a:prstGeom prst="rect">
            <a:avLst/>
          </a:prstGeom>
          <a:noFill/>
          <a:ln/>
        </p:spPr>
        <p:txBody>
          <a:bodyPr wrap="square" lIns="0" tIns="0" rIns="0" bIns="0" rtlCol="0" anchor="ctr"/>
          <a:lstStyle/>
          <a:p>
            <a:pPr marL="0" indent="0" algn="ctr">
              <a:buNone/>
            </a:pPr>
            <a:endParaRPr lang="en-US" sz="11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3">
    <p:bg>
      <p:bgPr>
        <a:solidFill>
          <a:srgbClr val="1B2F5E"/>
        </a:solidFill>
        <a:effectLst/>
      </p:bgPr>
    </p:bg>
    <p:spTree>
      <p:nvGrpSpPr>
        <p:cNvPr id="1" name=""/>
        <p:cNvGrpSpPr/>
        <p:nvPr/>
      </p:nvGrpSpPr>
      <p:grpSpPr>
        <a:xfrm>
          <a:off x="0" y="0"/>
          <a:ext cx="0" cy="0"/>
          <a:chOff x="0" y="0"/>
          <a:chExt cx="0" cy="0"/>
        </a:xfrm>
      </p:grpSpPr>
      <p:sp>
        <p:nvSpPr>
          <p:cNvPr id="2" name="Shape 0"/>
          <p:cNvSpPr/>
          <p:nvPr/>
        </p:nvSpPr>
        <p:spPr>
          <a:xfrm>
            <a:off x="0" y="0"/>
            <a:ext cx="9144000" cy="731520"/>
          </a:xfrm>
          <a:prstGeom prst="rect">
            <a:avLst/>
          </a:prstGeom>
          <a:solidFill>
            <a:srgbClr val="C9A84C"/>
          </a:solidFill>
          <a:ln w="12700">
            <a:solidFill>
              <a:srgbClr val="C9A84C"/>
            </a:solidFill>
            <a:prstDash val="solid"/>
          </a:ln>
        </p:spPr>
        <p:txBody>
          <a:bodyPr/>
          <a:lstStyle/>
          <a:p>
            <a:endParaRPr lang="en-US"/>
          </a:p>
        </p:txBody>
      </p:sp>
      <p:sp>
        <p:nvSpPr>
          <p:cNvPr id="3" name="Text 1"/>
          <p:cNvSpPr/>
          <p:nvPr/>
        </p:nvSpPr>
        <p:spPr>
          <a:xfrm>
            <a:off x="365760" y="0"/>
            <a:ext cx="8412480" cy="731520"/>
          </a:xfrm>
          <a:prstGeom prst="rect">
            <a:avLst/>
          </a:prstGeom>
          <a:noFill/>
          <a:ln/>
        </p:spPr>
        <p:txBody>
          <a:bodyPr wrap="square" lIns="0" tIns="0" rIns="0" bIns="0" rtlCol="0" anchor="ctr"/>
          <a:lstStyle/>
          <a:p>
            <a:pPr marL="0" indent="0" algn="l">
              <a:buNone/>
            </a:pPr>
            <a:r>
              <a:rPr lang="en-US" sz="1800" b="1" dirty="0">
                <a:solidFill>
                  <a:srgbClr val="1B2F5E"/>
                </a:solidFill>
                <a:latin typeface="Calibri" pitchFamily="34" charset="0"/>
                <a:ea typeface="Calibri" pitchFamily="34" charset="-122"/>
                <a:cs typeface="Calibri" pitchFamily="34" charset="-120"/>
              </a:rPr>
              <a:t>Opening  |  0–10 min</a:t>
            </a:r>
            <a:endParaRPr lang="en-US" sz="1800" dirty="0"/>
          </a:p>
        </p:txBody>
      </p:sp>
      <p:sp>
        <p:nvSpPr>
          <p:cNvPr id="4" name="Text 2"/>
          <p:cNvSpPr/>
          <p:nvPr/>
        </p:nvSpPr>
        <p:spPr>
          <a:xfrm>
            <a:off x="457200" y="914400"/>
            <a:ext cx="8229600" cy="640080"/>
          </a:xfrm>
          <a:prstGeom prst="rect">
            <a:avLst/>
          </a:prstGeom>
          <a:noFill/>
          <a:ln/>
        </p:spPr>
        <p:txBody>
          <a:bodyPr wrap="square" lIns="0" tIns="0" rIns="0" bIns="0" rtlCol="0" anchor="ctr"/>
          <a:lstStyle/>
          <a:p>
            <a:pPr marL="0" indent="0" algn="l">
              <a:buNone/>
            </a:pPr>
            <a:r>
              <a:rPr lang="en-US" sz="2800" b="1" dirty="0">
                <a:solidFill>
                  <a:srgbClr val="FFFFFF"/>
                </a:solidFill>
                <a:latin typeface="Georgia" pitchFamily="34" charset="0"/>
                <a:ea typeface="Georgia" pitchFamily="34" charset="-122"/>
                <a:cs typeface="Georgia" pitchFamily="34" charset="-120"/>
              </a:rPr>
              <a:t>This is not a change management talk.</a:t>
            </a:r>
            <a:endParaRPr lang="en-US" sz="2800" dirty="0"/>
          </a:p>
        </p:txBody>
      </p:sp>
      <p:sp>
        <p:nvSpPr>
          <p:cNvPr id="5" name="Shape 3"/>
          <p:cNvSpPr/>
          <p:nvPr/>
        </p:nvSpPr>
        <p:spPr>
          <a:xfrm>
            <a:off x="457200" y="1691640"/>
            <a:ext cx="54864" cy="594360"/>
          </a:xfrm>
          <a:prstGeom prst="rect">
            <a:avLst/>
          </a:prstGeom>
          <a:solidFill>
            <a:srgbClr val="C9A84C"/>
          </a:solidFill>
          <a:ln w="12700">
            <a:solidFill>
              <a:srgbClr val="C9A84C"/>
            </a:solidFill>
            <a:prstDash val="solid"/>
          </a:ln>
        </p:spPr>
        <p:txBody>
          <a:bodyPr/>
          <a:lstStyle/>
          <a:p>
            <a:endParaRPr lang="en-US"/>
          </a:p>
        </p:txBody>
      </p:sp>
      <p:sp>
        <p:nvSpPr>
          <p:cNvPr id="6" name="Text 4"/>
          <p:cNvSpPr/>
          <p:nvPr/>
        </p:nvSpPr>
        <p:spPr>
          <a:xfrm>
            <a:off x="640080" y="1691640"/>
            <a:ext cx="8046720" cy="594360"/>
          </a:xfrm>
          <a:prstGeom prst="rect">
            <a:avLst/>
          </a:prstGeom>
          <a:noFill/>
          <a:ln/>
        </p:spPr>
        <p:txBody>
          <a:bodyPr wrap="square" lIns="0" tIns="0" rIns="0" bIns="0" rtlCol="0" anchor="ctr"/>
          <a:lstStyle/>
          <a:p>
            <a:pPr marL="0" indent="0" algn="l">
              <a:buNone/>
            </a:pPr>
            <a:r>
              <a:rPr lang="en-US" sz="1400" dirty="0">
                <a:solidFill>
                  <a:srgbClr val="FFFFFF"/>
                </a:solidFill>
                <a:latin typeface="Calibri" pitchFamily="34" charset="0"/>
                <a:ea typeface="Calibri" pitchFamily="34" charset="-122"/>
                <a:cs typeface="Calibri" pitchFamily="34" charset="-120"/>
              </a:rPr>
              <a:t>Change management assumes disruption is temporary. We are in sustained operational instability.</a:t>
            </a:r>
            <a:endParaRPr lang="en-US" sz="1400" dirty="0"/>
          </a:p>
        </p:txBody>
      </p:sp>
      <p:sp>
        <p:nvSpPr>
          <p:cNvPr id="7" name="Shape 5"/>
          <p:cNvSpPr/>
          <p:nvPr/>
        </p:nvSpPr>
        <p:spPr>
          <a:xfrm>
            <a:off x="457200" y="2651760"/>
            <a:ext cx="54864" cy="594360"/>
          </a:xfrm>
          <a:prstGeom prst="rect">
            <a:avLst/>
          </a:prstGeom>
          <a:solidFill>
            <a:srgbClr val="C9A84C"/>
          </a:solidFill>
          <a:ln w="12700">
            <a:solidFill>
              <a:srgbClr val="C9A84C"/>
            </a:solidFill>
            <a:prstDash val="solid"/>
          </a:ln>
        </p:spPr>
        <p:txBody>
          <a:bodyPr/>
          <a:lstStyle/>
          <a:p>
            <a:endParaRPr lang="en-US"/>
          </a:p>
        </p:txBody>
      </p:sp>
      <p:sp>
        <p:nvSpPr>
          <p:cNvPr id="8" name="Text 6"/>
          <p:cNvSpPr/>
          <p:nvPr/>
        </p:nvSpPr>
        <p:spPr>
          <a:xfrm>
            <a:off x="640080" y="2651760"/>
            <a:ext cx="8046720" cy="594360"/>
          </a:xfrm>
          <a:prstGeom prst="rect">
            <a:avLst/>
          </a:prstGeom>
          <a:noFill/>
          <a:ln/>
        </p:spPr>
        <p:txBody>
          <a:bodyPr wrap="square" lIns="0" tIns="0" rIns="0" bIns="0" rtlCol="0" anchor="ctr"/>
          <a:lstStyle/>
          <a:p>
            <a:pPr marL="0" indent="0" algn="l">
              <a:buNone/>
            </a:pPr>
            <a:r>
              <a:rPr lang="en-US" sz="1400" dirty="0">
                <a:solidFill>
                  <a:srgbClr val="FFFFFF"/>
                </a:solidFill>
                <a:latin typeface="Calibri" pitchFamily="34" charset="0"/>
                <a:ea typeface="Calibri" pitchFamily="34" charset="-122"/>
                <a:cs typeface="Calibri" pitchFamily="34" charset="-120"/>
              </a:rPr>
              <a:t>Your audit cycle doesn't pause. Your internal controls don't reset. Your team is watching every signal you send.</a:t>
            </a:r>
            <a:endParaRPr lang="en-US" sz="1400" dirty="0"/>
          </a:p>
        </p:txBody>
      </p:sp>
      <p:sp>
        <p:nvSpPr>
          <p:cNvPr id="9" name="Shape 7"/>
          <p:cNvSpPr/>
          <p:nvPr/>
        </p:nvSpPr>
        <p:spPr>
          <a:xfrm>
            <a:off x="457200" y="3611880"/>
            <a:ext cx="54864" cy="594360"/>
          </a:xfrm>
          <a:prstGeom prst="rect">
            <a:avLst/>
          </a:prstGeom>
          <a:solidFill>
            <a:srgbClr val="C9A84C"/>
          </a:solidFill>
          <a:ln w="12700">
            <a:solidFill>
              <a:srgbClr val="C9A84C"/>
            </a:solidFill>
            <a:prstDash val="solid"/>
          </a:ln>
        </p:spPr>
        <p:txBody>
          <a:bodyPr/>
          <a:lstStyle/>
          <a:p>
            <a:endParaRPr lang="en-US"/>
          </a:p>
        </p:txBody>
      </p:sp>
      <p:sp>
        <p:nvSpPr>
          <p:cNvPr id="10" name="Text 8"/>
          <p:cNvSpPr/>
          <p:nvPr/>
        </p:nvSpPr>
        <p:spPr>
          <a:xfrm>
            <a:off x="640080" y="3611880"/>
            <a:ext cx="8046720" cy="594360"/>
          </a:xfrm>
          <a:prstGeom prst="rect">
            <a:avLst/>
          </a:prstGeom>
          <a:noFill/>
          <a:ln/>
        </p:spPr>
        <p:txBody>
          <a:bodyPr wrap="square" lIns="0" tIns="0" rIns="0" bIns="0" rtlCol="0" anchor="ctr"/>
          <a:lstStyle/>
          <a:p>
            <a:pPr marL="0" indent="0" algn="l">
              <a:buNone/>
            </a:pPr>
            <a:r>
              <a:rPr lang="en-US" sz="1400" dirty="0">
                <a:solidFill>
                  <a:srgbClr val="FFFFFF"/>
                </a:solidFill>
                <a:latin typeface="Calibri" pitchFamily="34" charset="0"/>
                <a:ea typeface="Calibri" pitchFamily="34" charset="-122"/>
                <a:cs typeface="Calibri" pitchFamily="34" charset="-120"/>
              </a:rPr>
              <a:t>The leaders who come out of this with stronger teams are the ones who led through it — not around it.</a:t>
            </a:r>
            <a:endParaRPr lang="en-US" sz="1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4">
    <p:bg>
      <p:bgPr>
        <a:solidFill>
          <a:srgbClr val="F4F5F7"/>
        </a:solidFill>
        <a:effectLst/>
      </p:bgPr>
    </p:bg>
    <p:spTree>
      <p:nvGrpSpPr>
        <p:cNvPr id="1" name=""/>
        <p:cNvGrpSpPr/>
        <p:nvPr/>
      </p:nvGrpSpPr>
      <p:grpSpPr>
        <a:xfrm>
          <a:off x="0" y="0"/>
          <a:ext cx="0" cy="0"/>
          <a:chOff x="0" y="0"/>
          <a:chExt cx="0" cy="0"/>
        </a:xfrm>
      </p:grpSpPr>
      <p:sp>
        <p:nvSpPr>
          <p:cNvPr id="2" name="Shape 0"/>
          <p:cNvSpPr/>
          <p:nvPr/>
        </p:nvSpPr>
        <p:spPr>
          <a:xfrm>
            <a:off x="0" y="0"/>
            <a:ext cx="9144000" cy="731520"/>
          </a:xfrm>
          <a:prstGeom prst="rect">
            <a:avLst/>
          </a:prstGeom>
          <a:solidFill>
            <a:srgbClr val="1B2F5E"/>
          </a:solidFill>
          <a:ln w="12700">
            <a:solidFill>
              <a:srgbClr val="1B2F5E"/>
            </a:solidFill>
            <a:prstDash val="solid"/>
          </a:ln>
        </p:spPr>
        <p:txBody>
          <a:bodyPr/>
          <a:lstStyle/>
          <a:p>
            <a:endParaRPr lang="en-US"/>
          </a:p>
        </p:txBody>
      </p:sp>
      <p:sp>
        <p:nvSpPr>
          <p:cNvPr id="3" name="Text 1"/>
          <p:cNvSpPr/>
          <p:nvPr/>
        </p:nvSpPr>
        <p:spPr>
          <a:xfrm>
            <a:off x="365760" y="0"/>
            <a:ext cx="8412480" cy="731520"/>
          </a:xfrm>
          <a:prstGeom prst="rect">
            <a:avLst/>
          </a:prstGeom>
          <a:noFill/>
          <a:ln/>
        </p:spPr>
        <p:txBody>
          <a:bodyPr wrap="square" lIns="0" tIns="0" rIns="0" bIns="0" rtlCol="0" anchor="ctr"/>
          <a:lstStyle/>
          <a:p>
            <a:pPr marL="0" indent="0" algn="l">
              <a:buNone/>
            </a:pPr>
            <a:r>
              <a:rPr lang="en-US" sz="2000" b="1" dirty="0">
                <a:solidFill>
                  <a:srgbClr val="FFFFFF"/>
                </a:solidFill>
                <a:latin typeface="Georgia" pitchFamily="34" charset="0"/>
                <a:ea typeface="Georgia" pitchFamily="34" charset="-122"/>
                <a:cs typeface="Georgia" pitchFamily="34" charset="-120"/>
              </a:rPr>
              <a:t>Why Federal Finance Is Uniquely Hard Right Now</a:t>
            </a:r>
            <a:endParaRPr lang="en-US" sz="2000" dirty="0"/>
          </a:p>
        </p:txBody>
      </p:sp>
      <p:sp>
        <p:nvSpPr>
          <p:cNvPr id="4" name="Shape 2"/>
          <p:cNvSpPr/>
          <p:nvPr/>
        </p:nvSpPr>
        <p:spPr>
          <a:xfrm>
            <a:off x="320040" y="914400"/>
            <a:ext cx="2651760" cy="3749040"/>
          </a:xfrm>
          <a:prstGeom prst="rect">
            <a:avLst/>
          </a:prstGeom>
          <a:solidFill>
            <a:srgbClr val="FFFFFF"/>
          </a:solidFill>
          <a:ln w="12700">
            <a:solidFill>
              <a:srgbClr val="D1D5DB"/>
            </a:solidFill>
            <a:prstDash val="solid"/>
          </a:ln>
          <a:effectLst>
            <a:outerShdw blurRad="101600" dist="38100" dir="8100000" algn="bl" rotWithShape="0">
              <a:srgbClr val="000000">
                <a:alpha val="12000"/>
              </a:srgbClr>
            </a:outerShdw>
          </a:effectLst>
        </p:spPr>
        <p:txBody>
          <a:bodyPr/>
          <a:lstStyle/>
          <a:p>
            <a:endParaRPr lang="en-US"/>
          </a:p>
        </p:txBody>
      </p:sp>
      <p:sp>
        <p:nvSpPr>
          <p:cNvPr id="5" name="Shape 3"/>
          <p:cNvSpPr/>
          <p:nvPr/>
        </p:nvSpPr>
        <p:spPr>
          <a:xfrm>
            <a:off x="320040" y="914400"/>
            <a:ext cx="2651760" cy="73152"/>
          </a:xfrm>
          <a:prstGeom prst="rect">
            <a:avLst/>
          </a:prstGeom>
          <a:solidFill>
            <a:srgbClr val="C9A84C"/>
          </a:solidFill>
          <a:ln w="12700">
            <a:solidFill>
              <a:srgbClr val="C9A84C"/>
            </a:solidFill>
            <a:prstDash val="solid"/>
          </a:ln>
        </p:spPr>
        <p:txBody>
          <a:bodyPr/>
          <a:lstStyle/>
          <a:p>
            <a:endParaRPr lang="en-US"/>
          </a:p>
        </p:txBody>
      </p:sp>
      <p:sp>
        <p:nvSpPr>
          <p:cNvPr id="6" name="Text 4"/>
          <p:cNvSpPr/>
          <p:nvPr/>
        </p:nvSpPr>
        <p:spPr>
          <a:xfrm>
            <a:off x="457200" y="1051560"/>
            <a:ext cx="2377440" cy="914400"/>
          </a:xfrm>
          <a:prstGeom prst="rect">
            <a:avLst/>
          </a:prstGeom>
          <a:noFill/>
          <a:ln/>
        </p:spPr>
        <p:txBody>
          <a:bodyPr wrap="square" lIns="0" tIns="0" rIns="0" bIns="0" rtlCol="0" anchor="t"/>
          <a:lstStyle/>
          <a:p>
            <a:pPr marL="0" indent="0" algn="l">
              <a:buNone/>
            </a:pPr>
            <a:r>
              <a:rPr lang="en-US" sz="1500" b="1" dirty="0">
                <a:solidFill>
                  <a:srgbClr val="1B2F5E"/>
                </a:solidFill>
                <a:latin typeface="Georgia" pitchFamily="34" charset="0"/>
                <a:ea typeface="Georgia" pitchFamily="34" charset="-122"/>
                <a:cs typeface="Georgia" pitchFamily="34" charset="-120"/>
              </a:rPr>
              <a:t>Numbers don't move</a:t>
            </a:r>
            <a:endParaRPr lang="en-US" sz="1500" dirty="0"/>
          </a:p>
          <a:p>
            <a:pPr marL="0" indent="0" algn="l">
              <a:buNone/>
            </a:pPr>
            <a:r>
              <a:rPr lang="en-US" sz="1500" b="1" dirty="0">
                <a:solidFill>
                  <a:srgbClr val="1B2F5E"/>
                </a:solidFill>
                <a:latin typeface="Georgia" pitchFamily="34" charset="0"/>
                <a:ea typeface="Georgia" pitchFamily="34" charset="-122"/>
                <a:cs typeface="Georgia" pitchFamily="34" charset="-120"/>
              </a:rPr>
              <a:t>with the org chart</a:t>
            </a:r>
            <a:endParaRPr lang="en-US" sz="1500" dirty="0"/>
          </a:p>
        </p:txBody>
      </p:sp>
      <p:sp>
        <p:nvSpPr>
          <p:cNvPr id="7" name="Text 5"/>
          <p:cNvSpPr/>
          <p:nvPr/>
        </p:nvSpPr>
        <p:spPr>
          <a:xfrm>
            <a:off x="457200" y="2057400"/>
            <a:ext cx="2377440" cy="2377440"/>
          </a:xfrm>
          <a:prstGeom prst="rect">
            <a:avLst/>
          </a:prstGeom>
          <a:noFill/>
          <a:ln/>
        </p:spPr>
        <p:txBody>
          <a:bodyPr wrap="square" lIns="0" tIns="0" rIns="0" bIns="0" rtlCol="0" anchor="t"/>
          <a:lstStyle/>
          <a:p>
            <a:pPr marL="0" indent="0" algn="l">
              <a:buNone/>
            </a:pPr>
            <a:r>
              <a:rPr lang="en-US" sz="1300" dirty="0">
                <a:solidFill>
                  <a:srgbClr val="2D3748"/>
                </a:solidFill>
                <a:latin typeface="Calibri" pitchFamily="34" charset="0"/>
                <a:ea typeface="Calibri" pitchFamily="34" charset="-122"/>
                <a:cs typeface="Calibri" pitchFamily="34" charset="-120"/>
              </a:rPr>
              <a:t>Apportionment, audit cycles, internal controls — all still due. Restructuring doesn't grant extensions.</a:t>
            </a:r>
            <a:endParaRPr lang="en-US" sz="1300" dirty="0"/>
          </a:p>
        </p:txBody>
      </p:sp>
      <p:sp>
        <p:nvSpPr>
          <p:cNvPr id="8" name="Shape 6"/>
          <p:cNvSpPr/>
          <p:nvPr/>
        </p:nvSpPr>
        <p:spPr>
          <a:xfrm>
            <a:off x="3200400" y="914400"/>
            <a:ext cx="2651760" cy="3749040"/>
          </a:xfrm>
          <a:prstGeom prst="rect">
            <a:avLst/>
          </a:prstGeom>
          <a:solidFill>
            <a:srgbClr val="FFFFFF"/>
          </a:solidFill>
          <a:ln w="12700">
            <a:solidFill>
              <a:srgbClr val="D1D5DB"/>
            </a:solidFill>
            <a:prstDash val="solid"/>
          </a:ln>
          <a:effectLst>
            <a:outerShdw blurRad="101600" dist="38100" dir="8100000" algn="bl" rotWithShape="0">
              <a:srgbClr val="000000">
                <a:alpha val="12000"/>
              </a:srgbClr>
            </a:outerShdw>
          </a:effectLst>
        </p:spPr>
        <p:txBody>
          <a:bodyPr/>
          <a:lstStyle/>
          <a:p>
            <a:endParaRPr lang="en-US"/>
          </a:p>
        </p:txBody>
      </p:sp>
      <p:sp>
        <p:nvSpPr>
          <p:cNvPr id="9" name="Shape 7"/>
          <p:cNvSpPr/>
          <p:nvPr/>
        </p:nvSpPr>
        <p:spPr>
          <a:xfrm>
            <a:off x="3200400" y="914400"/>
            <a:ext cx="2651760" cy="73152"/>
          </a:xfrm>
          <a:prstGeom prst="rect">
            <a:avLst/>
          </a:prstGeom>
          <a:solidFill>
            <a:srgbClr val="C9A84C"/>
          </a:solidFill>
          <a:ln w="12700">
            <a:solidFill>
              <a:srgbClr val="C9A84C"/>
            </a:solidFill>
            <a:prstDash val="solid"/>
          </a:ln>
        </p:spPr>
        <p:txBody>
          <a:bodyPr/>
          <a:lstStyle/>
          <a:p>
            <a:endParaRPr lang="en-US"/>
          </a:p>
        </p:txBody>
      </p:sp>
      <p:sp>
        <p:nvSpPr>
          <p:cNvPr id="10" name="Text 8"/>
          <p:cNvSpPr/>
          <p:nvPr/>
        </p:nvSpPr>
        <p:spPr>
          <a:xfrm>
            <a:off x="3337560" y="1051560"/>
            <a:ext cx="2377440" cy="914400"/>
          </a:xfrm>
          <a:prstGeom prst="rect">
            <a:avLst/>
          </a:prstGeom>
          <a:noFill/>
          <a:ln/>
        </p:spPr>
        <p:txBody>
          <a:bodyPr wrap="square" lIns="0" tIns="0" rIns="0" bIns="0" rtlCol="0" anchor="t"/>
          <a:lstStyle/>
          <a:p>
            <a:pPr marL="0" indent="0" algn="l">
              <a:buNone/>
            </a:pPr>
            <a:r>
              <a:rPr lang="en-US" sz="1500" b="1" dirty="0">
                <a:solidFill>
                  <a:srgbClr val="1B2F5E"/>
                </a:solidFill>
                <a:latin typeface="Georgia" pitchFamily="34" charset="0"/>
                <a:ea typeface="Georgia" pitchFamily="34" charset="-122"/>
                <a:cs typeface="Georgia" pitchFamily="34" charset="-120"/>
              </a:rPr>
              <a:t>Authority and responsibility</a:t>
            </a:r>
            <a:endParaRPr lang="en-US" sz="1500" dirty="0"/>
          </a:p>
          <a:p>
            <a:pPr marL="0" indent="0" algn="l">
              <a:buNone/>
            </a:pPr>
            <a:r>
              <a:rPr lang="en-US" sz="1500" b="1" dirty="0">
                <a:solidFill>
                  <a:srgbClr val="1B2F5E"/>
                </a:solidFill>
                <a:latin typeface="Georgia" pitchFamily="34" charset="0"/>
                <a:ea typeface="Georgia" pitchFamily="34" charset="-122"/>
                <a:cs typeface="Georgia" pitchFamily="34" charset="-120"/>
              </a:rPr>
              <a:t>get decoupled</a:t>
            </a:r>
            <a:endParaRPr lang="en-US" sz="1500" dirty="0"/>
          </a:p>
        </p:txBody>
      </p:sp>
      <p:sp>
        <p:nvSpPr>
          <p:cNvPr id="11" name="Text 9"/>
          <p:cNvSpPr/>
          <p:nvPr/>
        </p:nvSpPr>
        <p:spPr>
          <a:xfrm>
            <a:off x="3337560" y="2057400"/>
            <a:ext cx="2377440" cy="2377440"/>
          </a:xfrm>
          <a:prstGeom prst="rect">
            <a:avLst/>
          </a:prstGeom>
          <a:noFill/>
          <a:ln/>
        </p:spPr>
        <p:txBody>
          <a:bodyPr wrap="square" lIns="0" tIns="0" rIns="0" bIns="0" rtlCol="0" anchor="t"/>
          <a:lstStyle/>
          <a:p>
            <a:pPr marL="0" indent="0" algn="l">
              <a:buNone/>
            </a:pPr>
            <a:r>
              <a:rPr lang="en-US" sz="1300" dirty="0">
                <a:solidFill>
                  <a:srgbClr val="2D3748"/>
                </a:solidFill>
                <a:latin typeface="Calibri" pitchFamily="34" charset="0"/>
                <a:ea typeface="Calibri" pitchFamily="34" charset="-122"/>
                <a:cs typeface="Calibri" pitchFamily="34" charset="-120"/>
              </a:rPr>
              <a:t>You're still accountable for outcomes your team may no longer control. That gap is your problem to manage.</a:t>
            </a:r>
            <a:endParaRPr lang="en-US" sz="1300" dirty="0"/>
          </a:p>
        </p:txBody>
      </p:sp>
      <p:sp>
        <p:nvSpPr>
          <p:cNvPr id="12" name="Shape 10"/>
          <p:cNvSpPr/>
          <p:nvPr/>
        </p:nvSpPr>
        <p:spPr>
          <a:xfrm>
            <a:off x="6080760" y="914400"/>
            <a:ext cx="2651760" cy="3749040"/>
          </a:xfrm>
          <a:prstGeom prst="rect">
            <a:avLst/>
          </a:prstGeom>
          <a:solidFill>
            <a:srgbClr val="FFFFFF"/>
          </a:solidFill>
          <a:ln w="12700">
            <a:solidFill>
              <a:srgbClr val="D1D5DB"/>
            </a:solidFill>
            <a:prstDash val="solid"/>
          </a:ln>
          <a:effectLst>
            <a:outerShdw blurRad="101600" dist="38100" dir="8100000" algn="bl" rotWithShape="0">
              <a:srgbClr val="000000">
                <a:alpha val="12000"/>
              </a:srgbClr>
            </a:outerShdw>
          </a:effectLst>
        </p:spPr>
        <p:txBody>
          <a:bodyPr/>
          <a:lstStyle/>
          <a:p>
            <a:endParaRPr lang="en-US"/>
          </a:p>
        </p:txBody>
      </p:sp>
      <p:sp>
        <p:nvSpPr>
          <p:cNvPr id="13" name="Shape 11"/>
          <p:cNvSpPr/>
          <p:nvPr/>
        </p:nvSpPr>
        <p:spPr>
          <a:xfrm>
            <a:off x="6080760" y="914400"/>
            <a:ext cx="2651760" cy="73152"/>
          </a:xfrm>
          <a:prstGeom prst="rect">
            <a:avLst/>
          </a:prstGeom>
          <a:solidFill>
            <a:srgbClr val="C9A84C"/>
          </a:solidFill>
          <a:ln w="12700">
            <a:solidFill>
              <a:srgbClr val="C9A84C"/>
            </a:solidFill>
            <a:prstDash val="solid"/>
          </a:ln>
        </p:spPr>
        <p:txBody>
          <a:bodyPr/>
          <a:lstStyle/>
          <a:p>
            <a:endParaRPr lang="en-US"/>
          </a:p>
        </p:txBody>
      </p:sp>
      <p:sp>
        <p:nvSpPr>
          <p:cNvPr id="14" name="Text 12"/>
          <p:cNvSpPr/>
          <p:nvPr/>
        </p:nvSpPr>
        <p:spPr>
          <a:xfrm>
            <a:off x="6217920" y="1051560"/>
            <a:ext cx="2377440" cy="914400"/>
          </a:xfrm>
          <a:prstGeom prst="rect">
            <a:avLst/>
          </a:prstGeom>
          <a:noFill/>
          <a:ln/>
        </p:spPr>
        <p:txBody>
          <a:bodyPr wrap="square" lIns="0" tIns="0" rIns="0" bIns="0" rtlCol="0" anchor="t"/>
          <a:lstStyle/>
          <a:p>
            <a:pPr marL="0" indent="0" algn="l">
              <a:buNone/>
            </a:pPr>
            <a:r>
              <a:rPr lang="en-US" sz="1500" b="1" dirty="0">
                <a:solidFill>
                  <a:srgbClr val="1B2F5E"/>
                </a:solidFill>
                <a:latin typeface="Georgia" pitchFamily="34" charset="0"/>
                <a:ea typeface="Georgia" pitchFamily="34" charset="-122"/>
                <a:cs typeface="Georgia" pitchFamily="34" charset="-120"/>
              </a:rPr>
              <a:t>Pressure from</a:t>
            </a:r>
            <a:endParaRPr lang="en-US" sz="1500" dirty="0"/>
          </a:p>
          <a:p>
            <a:pPr marL="0" indent="0" algn="l">
              <a:buNone/>
            </a:pPr>
            <a:r>
              <a:rPr lang="en-US" sz="1500" b="1" dirty="0">
                <a:solidFill>
                  <a:srgbClr val="1B2F5E"/>
                </a:solidFill>
                <a:latin typeface="Georgia" pitchFamily="34" charset="0"/>
                <a:ea typeface="Georgia" pitchFamily="34" charset="-122"/>
                <a:cs typeface="Georgia" pitchFamily="34" charset="-120"/>
              </a:rPr>
              <a:t>both directions</a:t>
            </a:r>
            <a:endParaRPr lang="en-US" sz="1500" dirty="0"/>
          </a:p>
        </p:txBody>
      </p:sp>
      <p:sp>
        <p:nvSpPr>
          <p:cNvPr id="15" name="Text 13"/>
          <p:cNvSpPr/>
          <p:nvPr/>
        </p:nvSpPr>
        <p:spPr>
          <a:xfrm>
            <a:off x="6217920" y="2057400"/>
            <a:ext cx="2377440" cy="2377440"/>
          </a:xfrm>
          <a:prstGeom prst="rect">
            <a:avLst/>
          </a:prstGeom>
          <a:noFill/>
          <a:ln/>
        </p:spPr>
        <p:txBody>
          <a:bodyPr wrap="square" lIns="0" tIns="0" rIns="0" bIns="0" rtlCol="0" anchor="t"/>
          <a:lstStyle/>
          <a:p>
            <a:pPr marL="0" indent="0" algn="l">
              <a:buNone/>
            </a:pPr>
            <a:r>
              <a:rPr lang="en-US" sz="1300" dirty="0">
                <a:solidFill>
                  <a:srgbClr val="2D3748"/>
                </a:solidFill>
                <a:latin typeface="Calibri" pitchFamily="34" charset="0"/>
                <a:ea typeface="Calibri" pitchFamily="34" charset="-122"/>
                <a:cs typeface="Calibri" pitchFamily="34" charset="-120"/>
              </a:rPr>
              <a:t>Political pressure above. Operational pressure below. Your team is watching to see if you flinch.</a:t>
            </a:r>
            <a:endParaRPr lang="en-US" sz="13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31520"/>
          </a:xfrm>
          <a:prstGeom prst="rect">
            <a:avLst/>
          </a:prstGeom>
          <a:solidFill>
            <a:srgbClr val="1B2F5E"/>
          </a:solidFill>
          <a:ln w="12700">
            <a:solidFill>
              <a:srgbClr val="1B2F5E"/>
            </a:solidFill>
            <a:prstDash val="solid"/>
          </a:ln>
        </p:spPr>
        <p:txBody>
          <a:bodyPr/>
          <a:lstStyle/>
          <a:p>
            <a:endParaRPr lang="en-US"/>
          </a:p>
        </p:txBody>
      </p:sp>
      <p:sp>
        <p:nvSpPr>
          <p:cNvPr id="3" name="Text 1"/>
          <p:cNvSpPr/>
          <p:nvPr/>
        </p:nvSpPr>
        <p:spPr>
          <a:xfrm>
            <a:off x="365760" y="0"/>
            <a:ext cx="8412480" cy="731520"/>
          </a:xfrm>
          <a:prstGeom prst="rect">
            <a:avLst/>
          </a:prstGeom>
          <a:noFill/>
          <a:ln/>
        </p:spPr>
        <p:txBody>
          <a:bodyPr wrap="square" lIns="0" tIns="0" rIns="0" bIns="0" rtlCol="0" anchor="ctr"/>
          <a:lstStyle/>
          <a:p>
            <a:pPr marL="0" indent="0" algn="l">
              <a:buNone/>
            </a:pPr>
            <a:r>
              <a:rPr lang="en-US" sz="2000" b="1" dirty="0">
                <a:solidFill>
                  <a:srgbClr val="FFFFFF"/>
                </a:solidFill>
                <a:latin typeface="Georgia" pitchFamily="34" charset="0"/>
                <a:ea typeface="Georgia" pitchFamily="34" charset="-122"/>
                <a:cs typeface="Georgia" pitchFamily="34" charset="-120"/>
              </a:rPr>
              <a:t>What Breaks First  |</a:t>
            </a:r>
            <a:endParaRPr lang="en-US" sz="2000" dirty="0"/>
          </a:p>
        </p:txBody>
      </p:sp>
      <p:sp>
        <p:nvSpPr>
          <p:cNvPr id="4" name="Shape 2"/>
          <p:cNvSpPr/>
          <p:nvPr/>
        </p:nvSpPr>
        <p:spPr>
          <a:xfrm>
            <a:off x="365760" y="914400"/>
            <a:ext cx="640080" cy="1005840"/>
          </a:xfrm>
          <a:prstGeom prst="rect">
            <a:avLst/>
          </a:prstGeom>
          <a:solidFill>
            <a:srgbClr val="1B2F5E"/>
          </a:solidFill>
          <a:ln w="12700">
            <a:solidFill>
              <a:srgbClr val="1B2F5E"/>
            </a:solidFill>
            <a:prstDash val="solid"/>
          </a:ln>
        </p:spPr>
        <p:txBody>
          <a:bodyPr/>
          <a:lstStyle/>
          <a:p>
            <a:endParaRPr lang="en-US"/>
          </a:p>
        </p:txBody>
      </p:sp>
      <p:sp>
        <p:nvSpPr>
          <p:cNvPr id="5" name="Text 3"/>
          <p:cNvSpPr/>
          <p:nvPr/>
        </p:nvSpPr>
        <p:spPr>
          <a:xfrm>
            <a:off x="365760" y="914400"/>
            <a:ext cx="640080" cy="1005840"/>
          </a:xfrm>
          <a:prstGeom prst="rect">
            <a:avLst/>
          </a:prstGeom>
          <a:noFill/>
          <a:ln/>
        </p:spPr>
        <p:txBody>
          <a:bodyPr wrap="square" lIns="0" tIns="0" rIns="0" bIns="0" rtlCol="0" anchor="ctr"/>
          <a:lstStyle/>
          <a:p>
            <a:pPr marL="0" indent="0" algn="ctr">
              <a:buNone/>
            </a:pPr>
            <a:r>
              <a:rPr lang="en-US" sz="2200" b="1" dirty="0">
                <a:solidFill>
                  <a:srgbClr val="C9A84C"/>
                </a:solidFill>
                <a:latin typeface="Georgia" pitchFamily="34" charset="0"/>
                <a:ea typeface="Georgia" pitchFamily="34" charset="-122"/>
                <a:cs typeface="Georgia" pitchFamily="34" charset="-120"/>
              </a:rPr>
              <a:t>01</a:t>
            </a:r>
            <a:endParaRPr lang="en-US" sz="2200" dirty="0"/>
          </a:p>
        </p:txBody>
      </p:sp>
      <p:sp>
        <p:nvSpPr>
          <p:cNvPr id="6" name="Text 4"/>
          <p:cNvSpPr/>
          <p:nvPr/>
        </p:nvSpPr>
        <p:spPr>
          <a:xfrm>
            <a:off x="1143000" y="960120"/>
            <a:ext cx="7589520" cy="411480"/>
          </a:xfrm>
          <a:prstGeom prst="rect">
            <a:avLst/>
          </a:prstGeom>
          <a:noFill/>
          <a:ln/>
        </p:spPr>
        <p:txBody>
          <a:bodyPr wrap="square" lIns="0" tIns="0" rIns="0" bIns="0" rtlCol="0" anchor="ctr"/>
          <a:lstStyle/>
          <a:p>
            <a:pPr marL="0" indent="0" algn="l">
              <a:buNone/>
            </a:pPr>
            <a:r>
              <a:rPr lang="en-US" sz="1800" b="1" dirty="0">
                <a:solidFill>
                  <a:srgbClr val="1B2F5E"/>
                </a:solidFill>
                <a:latin typeface="Georgia" pitchFamily="34" charset="0"/>
                <a:ea typeface="Georgia" pitchFamily="34" charset="-122"/>
                <a:cs typeface="Georgia" pitchFamily="34" charset="-120"/>
              </a:rPr>
              <a:t>Decision Quality</a:t>
            </a:r>
            <a:endParaRPr lang="en-US" sz="1800" dirty="0"/>
          </a:p>
        </p:txBody>
      </p:sp>
      <p:sp>
        <p:nvSpPr>
          <p:cNvPr id="7" name="Text 5"/>
          <p:cNvSpPr/>
          <p:nvPr/>
        </p:nvSpPr>
        <p:spPr>
          <a:xfrm>
            <a:off x="1143000" y="1371600"/>
            <a:ext cx="7589520" cy="640080"/>
          </a:xfrm>
          <a:prstGeom prst="rect">
            <a:avLst/>
          </a:prstGeom>
          <a:noFill/>
          <a:ln/>
        </p:spPr>
        <p:txBody>
          <a:bodyPr wrap="square" lIns="0" tIns="0" rIns="0" bIns="0" rtlCol="0" anchor="t"/>
          <a:lstStyle/>
          <a:p>
            <a:pPr marL="0" indent="0" algn="l">
              <a:buNone/>
            </a:pPr>
            <a:r>
              <a:rPr lang="en-US" sz="1300" dirty="0">
                <a:solidFill>
                  <a:srgbClr val="2D3748"/>
                </a:solidFill>
                <a:latin typeface="Calibri" pitchFamily="34" charset="0"/>
                <a:ea typeface="Calibri" pitchFamily="34" charset="-122"/>
                <a:cs typeface="Calibri" pitchFamily="34" charset="-120"/>
              </a:rPr>
              <a:t>People stop making calls when they don't know who has authority anymore. Decisions get escalated, delayed, or avoided. The mission still needs decisions.</a:t>
            </a:r>
            <a:endParaRPr lang="en-US" sz="1300" dirty="0"/>
          </a:p>
        </p:txBody>
      </p:sp>
      <p:sp>
        <p:nvSpPr>
          <p:cNvPr id="8" name="Shape 6"/>
          <p:cNvSpPr/>
          <p:nvPr/>
        </p:nvSpPr>
        <p:spPr>
          <a:xfrm>
            <a:off x="365760" y="2240280"/>
            <a:ext cx="640080" cy="1005840"/>
          </a:xfrm>
          <a:prstGeom prst="rect">
            <a:avLst/>
          </a:prstGeom>
          <a:solidFill>
            <a:srgbClr val="1B2F5E"/>
          </a:solidFill>
          <a:ln w="12700">
            <a:solidFill>
              <a:srgbClr val="1B2F5E"/>
            </a:solidFill>
            <a:prstDash val="solid"/>
          </a:ln>
        </p:spPr>
        <p:txBody>
          <a:bodyPr/>
          <a:lstStyle/>
          <a:p>
            <a:endParaRPr lang="en-US"/>
          </a:p>
        </p:txBody>
      </p:sp>
      <p:sp>
        <p:nvSpPr>
          <p:cNvPr id="9" name="Text 7"/>
          <p:cNvSpPr/>
          <p:nvPr/>
        </p:nvSpPr>
        <p:spPr>
          <a:xfrm>
            <a:off x="365760" y="2240280"/>
            <a:ext cx="640080" cy="1005840"/>
          </a:xfrm>
          <a:prstGeom prst="rect">
            <a:avLst/>
          </a:prstGeom>
          <a:noFill/>
          <a:ln/>
        </p:spPr>
        <p:txBody>
          <a:bodyPr wrap="square" lIns="0" tIns="0" rIns="0" bIns="0" rtlCol="0" anchor="ctr"/>
          <a:lstStyle/>
          <a:p>
            <a:pPr marL="0" indent="0" algn="ctr">
              <a:buNone/>
            </a:pPr>
            <a:r>
              <a:rPr lang="en-US" sz="2200" b="1" dirty="0">
                <a:solidFill>
                  <a:srgbClr val="C9A84C"/>
                </a:solidFill>
                <a:latin typeface="Georgia" pitchFamily="34" charset="0"/>
                <a:ea typeface="Georgia" pitchFamily="34" charset="-122"/>
                <a:cs typeface="Georgia" pitchFamily="34" charset="-120"/>
              </a:rPr>
              <a:t>02</a:t>
            </a:r>
            <a:endParaRPr lang="en-US" sz="2200" dirty="0"/>
          </a:p>
        </p:txBody>
      </p:sp>
      <p:sp>
        <p:nvSpPr>
          <p:cNvPr id="10" name="Text 8"/>
          <p:cNvSpPr/>
          <p:nvPr/>
        </p:nvSpPr>
        <p:spPr>
          <a:xfrm>
            <a:off x="1143000" y="2286000"/>
            <a:ext cx="7589520" cy="411480"/>
          </a:xfrm>
          <a:prstGeom prst="rect">
            <a:avLst/>
          </a:prstGeom>
          <a:noFill/>
          <a:ln/>
        </p:spPr>
        <p:txBody>
          <a:bodyPr wrap="square" lIns="0" tIns="0" rIns="0" bIns="0" rtlCol="0" anchor="ctr"/>
          <a:lstStyle/>
          <a:p>
            <a:pPr marL="0" indent="0" algn="l">
              <a:buNone/>
            </a:pPr>
            <a:r>
              <a:rPr lang="en-US" sz="1800" b="1" dirty="0">
                <a:solidFill>
                  <a:srgbClr val="1B2F5E"/>
                </a:solidFill>
                <a:latin typeface="Georgia" pitchFamily="34" charset="0"/>
                <a:ea typeface="Georgia" pitchFamily="34" charset="-122"/>
                <a:cs typeface="Georgia" pitchFamily="34" charset="-120"/>
              </a:rPr>
              <a:t>Trust</a:t>
            </a:r>
            <a:endParaRPr lang="en-US" sz="1800" dirty="0"/>
          </a:p>
        </p:txBody>
      </p:sp>
      <p:sp>
        <p:nvSpPr>
          <p:cNvPr id="11" name="Text 9"/>
          <p:cNvSpPr/>
          <p:nvPr/>
        </p:nvSpPr>
        <p:spPr>
          <a:xfrm>
            <a:off x="1143000" y="2697480"/>
            <a:ext cx="7589520" cy="640080"/>
          </a:xfrm>
          <a:prstGeom prst="rect">
            <a:avLst/>
          </a:prstGeom>
          <a:noFill/>
          <a:ln/>
        </p:spPr>
        <p:txBody>
          <a:bodyPr wrap="square" lIns="0" tIns="0" rIns="0" bIns="0" rtlCol="0" anchor="t"/>
          <a:lstStyle/>
          <a:p>
            <a:pPr marL="0" indent="0" algn="l">
              <a:buNone/>
            </a:pPr>
            <a:r>
              <a:rPr lang="en-US" sz="1300" dirty="0">
                <a:solidFill>
                  <a:srgbClr val="2D3748"/>
                </a:solidFill>
                <a:latin typeface="Calibri" pitchFamily="34" charset="0"/>
                <a:ea typeface="Calibri" pitchFamily="34" charset="-122"/>
                <a:cs typeface="Calibri" pitchFamily="34" charset="-120"/>
              </a:rPr>
              <a:t>Teams start managing up instead of managing the work. They're reading your signals, not running the function. Silence from leadership gets interpreted as either ignorance or concealment.</a:t>
            </a:r>
            <a:endParaRPr lang="en-US" sz="1300" dirty="0"/>
          </a:p>
        </p:txBody>
      </p:sp>
      <p:sp>
        <p:nvSpPr>
          <p:cNvPr id="12" name="Shape 10"/>
          <p:cNvSpPr/>
          <p:nvPr/>
        </p:nvSpPr>
        <p:spPr>
          <a:xfrm>
            <a:off x="365760" y="3566160"/>
            <a:ext cx="640080" cy="1005840"/>
          </a:xfrm>
          <a:prstGeom prst="rect">
            <a:avLst/>
          </a:prstGeom>
          <a:solidFill>
            <a:srgbClr val="1B2F5E"/>
          </a:solidFill>
          <a:ln w="12700">
            <a:solidFill>
              <a:srgbClr val="1B2F5E"/>
            </a:solidFill>
            <a:prstDash val="solid"/>
          </a:ln>
        </p:spPr>
        <p:txBody>
          <a:bodyPr/>
          <a:lstStyle/>
          <a:p>
            <a:endParaRPr lang="en-US"/>
          </a:p>
        </p:txBody>
      </p:sp>
      <p:sp>
        <p:nvSpPr>
          <p:cNvPr id="13" name="Text 11"/>
          <p:cNvSpPr/>
          <p:nvPr/>
        </p:nvSpPr>
        <p:spPr>
          <a:xfrm>
            <a:off x="365760" y="3566160"/>
            <a:ext cx="640080" cy="1005840"/>
          </a:xfrm>
          <a:prstGeom prst="rect">
            <a:avLst/>
          </a:prstGeom>
          <a:noFill/>
          <a:ln/>
        </p:spPr>
        <p:txBody>
          <a:bodyPr wrap="square" lIns="0" tIns="0" rIns="0" bIns="0" rtlCol="0" anchor="ctr"/>
          <a:lstStyle/>
          <a:p>
            <a:pPr marL="0" indent="0" algn="ctr">
              <a:buNone/>
            </a:pPr>
            <a:r>
              <a:rPr lang="en-US" sz="2200" b="1" dirty="0">
                <a:solidFill>
                  <a:srgbClr val="C9A84C"/>
                </a:solidFill>
                <a:latin typeface="Georgia" pitchFamily="34" charset="0"/>
                <a:ea typeface="Georgia" pitchFamily="34" charset="-122"/>
                <a:cs typeface="Georgia" pitchFamily="34" charset="-120"/>
              </a:rPr>
              <a:t>03</a:t>
            </a:r>
            <a:endParaRPr lang="en-US" sz="2200" dirty="0"/>
          </a:p>
        </p:txBody>
      </p:sp>
      <p:sp>
        <p:nvSpPr>
          <p:cNvPr id="14" name="Text 12"/>
          <p:cNvSpPr/>
          <p:nvPr/>
        </p:nvSpPr>
        <p:spPr>
          <a:xfrm>
            <a:off x="1143000" y="3611880"/>
            <a:ext cx="7589520" cy="411480"/>
          </a:xfrm>
          <a:prstGeom prst="rect">
            <a:avLst/>
          </a:prstGeom>
          <a:noFill/>
          <a:ln/>
        </p:spPr>
        <p:txBody>
          <a:bodyPr wrap="square" lIns="0" tIns="0" rIns="0" bIns="0" rtlCol="0" anchor="ctr"/>
          <a:lstStyle/>
          <a:p>
            <a:pPr marL="0" indent="0" algn="l">
              <a:buNone/>
            </a:pPr>
            <a:r>
              <a:rPr lang="en-US" sz="1800" b="1" dirty="0">
                <a:solidFill>
                  <a:srgbClr val="1B2F5E"/>
                </a:solidFill>
                <a:latin typeface="Georgia" pitchFamily="34" charset="0"/>
                <a:ea typeface="Georgia" pitchFamily="34" charset="-122"/>
                <a:cs typeface="Georgia" pitchFamily="34" charset="-120"/>
              </a:rPr>
              <a:t>Institutional Memory</a:t>
            </a:r>
            <a:endParaRPr lang="en-US" sz="1800" dirty="0"/>
          </a:p>
        </p:txBody>
      </p:sp>
      <p:sp>
        <p:nvSpPr>
          <p:cNvPr id="15" name="Text 13"/>
          <p:cNvSpPr/>
          <p:nvPr/>
        </p:nvSpPr>
        <p:spPr>
          <a:xfrm>
            <a:off x="1143000" y="4023360"/>
            <a:ext cx="7589520" cy="640080"/>
          </a:xfrm>
          <a:prstGeom prst="rect">
            <a:avLst/>
          </a:prstGeom>
          <a:noFill/>
          <a:ln/>
        </p:spPr>
        <p:txBody>
          <a:bodyPr wrap="square" lIns="0" tIns="0" rIns="0" bIns="0" rtlCol="0" anchor="t"/>
          <a:lstStyle/>
          <a:p>
            <a:pPr marL="0" indent="0" algn="l">
              <a:buNone/>
            </a:pPr>
            <a:r>
              <a:rPr lang="en-US" sz="1300" dirty="0">
                <a:solidFill>
                  <a:srgbClr val="2D3748"/>
                </a:solidFill>
                <a:latin typeface="Calibri" pitchFamily="34" charset="0"/>
                <a:ea typeface="Calibri" pitchFamily="34" charset="-122"/>
                <a:cs typeface="Calibri" pitchFamily="34" charset="-120"/>
              </a:rPr>
              <a:t>The people who knew why the system works the way it does leave — and nobody built a system to catch it. Audit history, control rationale, program budget logic: gone.</a:t>
            </a:r>
            <a:endParaRPr lang="en-US" sz="13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7">
    <p:bg>
      <p:bgPr>
        <a:solidFill>
          <a:srgbClr val="F4F5F7"/>
        </a:solidFill>
        <a:effectLst/>
      </p:bgPr>
    </p:bg>
    <p:spTree>
      <p:nvGrpSpPr>
        <p:cNvPr id="1" name=""/>
        <p:cNvGrpSpPr/>
        <p:nvPr/>
      </p:nvGrpSpPr>
      <p:grpSpPr>
        <a:xfrm>
          <a:off x="0" y="0"/>
          <a:ext cx="0" cy="0"/>
          <a:chOff x="0" y="0"/>
          <a:chExt cx="0" cy="0"/>
        </a:xfrm>
      </p:grpSpPr>
      <p:sp>
        <p:nvSpPr>
          <p:cNvPr id="2" name="Shape 0"/>
          <p:cNvSpPr/>
          <p:nvPr/>
        </p:nvSpPr>
        <p:spPr>
          <a:xfrm>
            <a:off x="0" y="0"/>
            <a:ext cx="9144000" cy="731520"/>
          </a:xfrm>
          <a:prstGeom prst="rect">
            <a:avLst/>
          </a:prstGeom>
          <a:solidFill>
            <a:srgbClr val="1B2F5E"/>
          </a:solidFill>
          <a:ln w="12700">
            <a:solidFill>
              <a:srgbClr val="1B2F5E"/>
            </a:solidFill>
            <a:prstDash val="solid"/>
          </a:ln>
        </p:spPr>
        <p:txBody>
          <a:bodyPr/>
          <a:lstStyle/>
          <a:p>
            <a:endParaRPr lang="en-US"/>
          </a:p>
        </p:txBody>
      </p:sp>
      <p:sp>
        <p:nvSpPr>
          <p:cNvPr id="3" name="Text 1"/>
          <p:cNvSpPr/>
          <p:nvPr/>
        </p:nvSpPr>
        <p:spPr>
          <a:xfrm>
            <a:off x="365760" y="0"/>
            <a:ext cx="8412480" cy="731520"/>
          </a:xfrm>
          <a:prstGeom prst="rect">
            <a:avLst/>
          </a:prstGeom>
          <a:noFill/>
          <a:ln/>
        </p:spPr>
        <p:txBody>
          <a:bodyPr wrap="square" lIns="0" tIns="0" rIns="0" bIns="0" rtlCol="0" anchor="ctr"/>
          <a:lstStyle/>
          <a:p>
            <a:pPr marL="0" indent="0" algn="l">
              <a:buNone/>
            </a:pPr>
            <a:r>
              <a:rPr lang="en-US" sz="2000" b="1" dirty="0">
                <a:solidFill>
                  <a:srgbClr val="FFFFFF"/>
                </a:solidFill>
                <a:latin typeface="Georgia" pitchFamily="34" charset="0"/>
                <a:ea typeface="Georgia" pitchFamily="34" charset="-122"/>
                <a:cs typeface="Georgia" pitchFamily="34" charset="-120"/>
              </a:rPr>
              <a:t>What You Actually Have to Do  |</a:t>
            </a:r>
            <a:endParaRPr lang="en-US" sz="2000" dirty="0"/>
          </a:p>
        </p:txBody>
      </p:sp>
      <p:sp>
        <p:nvSpPr>
          <p:cNvPr id="4" name="Shape 2"/>
          <p:cNvSpPr/>
          <p:nvPr/>
        </p:nvSpPr>
        <p:spPr>
          <a:xfrm>
            <a:off x="365760" y="914400"/>
            <a:ext cx="8412480" cy="868680"/>
          </a:xfrm>
          <a:prstGeom prst="rect">
            <a:avLst/>
          </a:prstGeom>
          <a:solidFill>
            <a:srgbClr val="FFFFFF"/>
          </a:solidFill>
          <a:ln w="12700">
            <a:solidFill>
              <a:srgbClr val="E5E7EB"/>
            </a:solidFill>
            <a:prstDash val="solid"/>
          </a:ln>
          <a:effectLst>
            <a:outerShdw blurRad="101600" dist="38100" dir="8100000" algn="bl" rotWithShape="0">
              <a:srgbClr val="000000">
                <a:alpha val="12000"/>
              </a:srgbClr>
            </a:outerShdw>
          </a:effectLst>
        </p:spPr>
        <p:txBody>
          <a:bodyPr/>
          <a:lstStyle/>
          <a:p>
            <a:endParaRPr lang="en-US"/>
          </a:p>
        </p:txBody>
      </p:sp>
      <p:sp>
        <p:nvSpPr>
          <p:cNvPr id="5" name="Shape 3"/>
          <p:cNvSpPr/>
          <p:nvPr/>
        </p:nvSpPr>
        <p:spPr>
          <a:xfrm>
            <a:off x="365760" y="914400"/>
            <a:ext cx="73152" cy="868680"/>
          </a:xfrm>
          <a:prstGeom prst="rect">
            <a:avLst/>
          </a:prstGeom>
          <a:solidFill>
            <a:srgbClr val="C9A84C"/>
          </a:solidFill>
          <a:ln w="12700">
            <a:solidFill>
              <a:srgbClr val="C9A84C"/>
            </a:solidFill>
            <a:prstDash val="solid"/>
          </a:ln>
        </p:spPr>
        <p:txBody>
          <a:bodyPr/>
          <a:lstStyle/>
          <a:p>
            <a:endParaRPr lang="en-US"/>
          </a:p>
        </p:txBody>
      </p:sp>
      <p:sp>
        <p:nvSpPr>
          <p:cNvPr id="6" name="Text 4"/>
          <p:cNvSpPr/>
          <p:nvPr/>
        </p:nvSpPr>
        <p:spPr>
          <a:xfrm>
            <a:off x="594360" y="978408"/>
            <a:ext cx="7955280" cy="320040"/>
          </a:xfrm>
          <a:prstGeom prst="rect">
            <a:avLst/>
          </a:prstGeom>
          <a:noFill/>
          <a:ln/>
        </p:spPr>
        <p:txBody>
          <a:bodyPr wrap="square" lIns="0" tIns="0" rIns="0" bIns="0" rtlCol="0" anchor="t"/>
          <a:lstStyle/>
          <a:p>
            <a:pPr marL="0" indent="0" algn="l">
              <a:buNone/>
            </a:pPr>
            <a:r>
              <a:rPr lang="en-US" sz="1500" b="1" dirty="0">
                <a:solidFill>
                  <a:srgbClr val="1B2F5E"/>
                </a:solidFill>
                <a:latin typeface="Georgia" pitchFamily="34" charset="0"/>
                <a:ea typeface="Georgia" pitchFamily="34" charset="-122"/>
                <a:cs typeface="Georgia" pitchFamily="34" charset="-120"/>
              </a:rPr>
              <a:t>Name the uncertainty out loud</a:t>
            </a:r>
            <a:endParaRPr lang="en-US" sz="1500" dirty="0"/>
          </a:p>
        </p:txBody>
      </p:sp>
      <p:sp>
        <p:nvSpPr>
          <p:cNvPr id="7" name="Text 5"/>
          <p:cNvSpPr/>
          <p:nvPr/>
        </p:nvSpPr>
        <p:spPr>
          <a:xfrm>
            <a:off x="594360" y="1344168"/>
            <a:ext cx="7955280" cy="365760"/>
          </a:xfrm>
          <a:prstGeom prst="rect">
            <a:avLst/>
          </a:prstGeom>
          <a:noFill/>
          <a:ln/>
        </p:spPr>
        <p:txBody>
          <a:bodyPr wrap="square" lIns="0" tIns="0" rIns="0" bIns="0" rtlCol="0" anchor="t"/>
          <a:lstStyle/>
          <a:p>
            <a:pPr marL="0" indent="0" algn="l">
              <a:buNone/>
            </a:pPr>
            <a:r>
              <a:rPr lang="en-US" sz="1200" dirty="0">
                <a:solidFill>
                  <a:srgbClr val="2D3748"/>
                </a:solidFill>
                <a:latin typeface="Calibri" pitchFamily="34" charset="0"/>
                <a:ea typeface="Calibri" pitchFamily="34" charset="-122"/>
                <a:cs typeface="Calibri" pitchFamily="34" charset="-120"/>
              </a:rPr>
              <a:t>Your team will fill the silence with something worse than the truth.</a:t>
            </a:r>
            <a:endParaRPr lang="en-US" sz="1200" dirty="0"/>
          </a:p>
        </p:txBody>
      </p:sp>
      <p:sp>
        <p:nvSpPr>
          <p:cNvPr id="8" name="Shape 6"/>
          <p:cNvSpPr/>
          <p:nvPr/>
        </p:nvSpPr>
        <p:spPr>
          <a:xfrm>
            <a:off x="365760" y="1920240"/>
            <a:ext cx="8412480" cy="868680"/>
          </a:xfrm>
          <a:prstGeom prst="rect">
            <a:avLst/>
          </a:prstGeom>
          <a:solidFill>
            <a:srgbClr val="FFFFFF"/>
          </a:solidFill>
          <a:ln w="12700">
            <a:solidFill>
              <a:srgbClr val="E5E7EB"/>
            </a:solidFill>
            <a:prstDash val="solid"/>
          </a:ln>
          <a:effectLst>
            <a:outerShdw blurRad="101600" dist="38100" dir="8100000" algn="bl" rotWithShape="0">
              <a:srgbClr val="000000">
                <a:alpha val="12000"/>
              </a:srgbClr>
            </a:outerShdw>
          </a:effectLst>
        </p:spPr>
        <p:txBody>
          <a:bodyPr/>
          <a:lstStyle/>
          <a:p>
            <a:endParaRPr lang="en-US"/>
          </a:p>
        </p:txBody>
      </p:sp>
      <p:sp>
        <p:nvSpPr>
          <p:cNvPr id="9" name="Shape 7"/>
          <p:cNvSpPr/>
          <p:nvPr/>
        </p:nvSpPr>
        <p:spPr>
          <a:xfrm>
            <a:off x="365760" y="1920240"/>
            <a:ext cx="73152" cy="868680"/>
          </a:xfrm>
          <a:prstGeom prst="rect">
            <a:avLst/>
          </a:prstGeom>
          <a:solidFill>
            <a:srgbClr val="C9A84C"/>
          </a:solidFill>
          <a:ln w="12700">
            <a:solidFill>
              <a:srgbClr val="C9A84C"/>
            </a:solidFill>
            <a:prstDash val="solid"/>
          </a:ln>
        </p:spPr>
        <p:txBody>
          <a:bodyPr/>
          <a:lstStyle/>
          <a:p>
            <a:endParaRPr lang="en-US"/>
          </a:p>
        </p:txBody>
      </p:sp>
      <p:sp>
        <p:nvSpPr>
          <p:cNvPr id="10" name="Text 8"/>
          <p:cNvSpPr/>
          <p:nvPr/>
        </p:nvSpPr>
        <p:spPr>
          <a:xfrm>
            <a:off x="594360" y="1984248"/>
            <a:ext cx="7955280" cy="320040"/>
          </a:xfrm>
          <a:prstGeom prst="rect">
            <a:avLst/>
          </a:prstGeom>
          <a:noFill/>
          <a:ln/>
        </p:spPr>
        <p:txBody>
          <a:bodyPr wrap="square" lIns="0" tIns="0" rIns="0" bIns="0" rtlCol="0" anchor="t"/>
          <a:lstStyle/>
          <a:p>
            <a:pPr marL="0" indent="0" algn="l">
              <a:buNone/>
            </a:pPr>
            <a:r>
              <a:rPr lang="en-US" sz="1500" b="1" dirty="0">
                <a:solidFill>
                  <a:srgbClr val="1B2F5E"/>
                </a:solidFill>
                <a:latin typeface="Georgia" pitchFamily="34" charset="0"/>
                <a:ea typeface="Georgia" pitchFamily="34" charset="-122"/>
                <a:cs typeface="Georgia" pitchFamily="34" charset="-120"/>
              </a:rPr>
              <a:t>Protect the function, not just the structure</a:t>
            </a:r>
            <a:endParaRPr lang="en-US" sz="1500" dirty="0"/>
          </a:p>
        </p:txBody>
      </p:sp>
      <p:sp>
        <p:nvSpPr>
          <p:cNvPr id="11" name="Text 9"/>
          <p:cNvSpPr/>
          <p:nvPr/>
        </p:nvSpPr>
        <p:spPr>
          <a:xfrm>
            <a:off x="594360" y="2350008"/>
            <a:ext cx="7955280" cy="365760"/>
          </a:xfrm>
          <a:prstGeom prst="rect">
            <a:avLst/>
          </a:prstGeom>
          <a:noFill/>
          <a:ln/>
        </p:spPr>
        <p:txBody>
          <a:bodyPr wrap="square" lIns="0" tIns="0" rIns="0" bIns="0" rtlCol="0" anchor="t"/>
          <a:lstStyle/>
          <a:p>
            <a:pPr marL="0" indent="0" algn="l">
              <a:buNone/>
            </a:pPr>
            <a:r>
              <a:rPr lang="en-US" sz="1200" dirty="0">
                <a:solidFill>
                  <a:srgbClr val="2D3748"/>
                </a:solidFill>
                <a:latin typeface="Calibri" pitchFamily="34" charset="0"/>
                <a:ea typeface="Calibri" pitchFamily="34" charset="-122"/>
                <a:cs typeface="Calibri" pitchFamily="34" charset="-120"/>
              </a:rPr>
              <a:t>The org chart can change. Audit readiness, close processes, and internal controls still have to work.</a:t>
            </a:r>
            <a:endParaRPr lang="en-US" sz="1200" dirty="0"/>
          </a:p>
        </p:txBody>
      </p:sp>
      <p:sp>
        <p:nvSpPr>
          <p:cNvPr id="12" name="Shape 10"/>
          <p:cNvSpPr/>
          <p:nvPr/>
        </p:nvSpPr>
        <p:spPr>
          <a:xfrm>
            <a:off x="365760" y="2926080"/>
            <a:ext cx="8412480" cy="868680"/>
          </a:xfrm>
          <a:prstGeom prst="rect">
            <a:avLst/>
          </a:prstGeom>
          <a:solidFill>
            <a:srgbClr val="FFFFFF"/>
          </a:solidFill>
          <a:ln w="12700">
            <a:solidFill>
              <a:srgbClr val="E5E7EB"/>
            </a:solidFill>
            <a:prstDash val="solid"/>
          </a:ln>
          <a:effectLst>
            <a:outerShdw blurRad="101600" dist="38100" dir="8100000" algn="bl" rotWithShape="0">
              <a:srgbClr val="000000">
                <a:alpha val="12000"/>
              </a:srgbClr>
            </a:outerShdw>
          </a:effectLst>
        </p:spPr>
        <p:txBody>
          <a:bodyPr/>
          <a:lstStyle/>
          <a:p>
            <a:endParaRPr lang="en-US"/>
          </a:p>
        </p:txBody>
      </p:sp>
      <p:sp>
        <p:nvSpPr>
          <p:cNvPr id="13" name="Shape 11"/>
          <p:cNvSpPr/>
          <p:nvPr/>
        </p:nvSpPr>
        <p:spPr>
          <a:xfrm>
            <a:off x="365760" y="2926080"/>
            <a:ext cx="73152" cy="868680"/>
          </a:xfrm>
          <a:prstGeom prst="rect">
            <a:avLst/>
          </a:prstGeom>
          <a:solidFill>
            <a:srgbClr val="C9A84C"/>
          </a:solidFill>
          <a:ln w="12700">
            <a:solidFill>
              <a:srgbClr val="C9A84C"/>
            </a:solidFill>
            <a:prstDash val="solid"/>
          </a:ln>
        </p:spPr>
        <p:txBody>
          <a:bodyPr/>
          <a:lstStyle/>
          <a:p>
            <a:endParaRPr lang="en-US"/>
          </a:p>
        </p:txBody>
      </p:sp>
      <p:sp>
        <p:nvSpPr>
          <p:cNvPr id="14" name="Text 12"/>
          <p:cNvSpPr/>
          <p:nvPr/>
        </p:nvSpPr>
        <p:spPr>
          <a:xfrm>
            <a:off x="594360" y="2990088"/>
            <a:ext cx="7955280" cy="320040"/>
          </a:xfrm>
          <a:prstGeom prst="rect">
            <a:avLst/>
          </a:prstGeom>
          <a:noFill/>
          <a:ln/>
        </p:spPr>
        <p:txBody>
          <a:bodyPr wrap="square" lIns="0" tIns="0" rIns="0" bIns="0" rtlCol="0" anchor="t"/>
          <a:lstStyle/>
          <a:p>
            <a:pPr marL="0" indent="0" algn="l">
              <a:buNone/>
            </a:pPr>
            <a:r>
              <a:rPr lang="en-US" sz="1500" b="1" dirty="0">
                <a:solidFill>
                  <a:srgbClr val="1B2F5E"/>
                </a:solidFill>
                <a:latin typeface="Georgia" pitchFamily="34" charset="0"/>
                <a:ea typeface="Georgia" pitchFamily="34" charset="-122"/>
                <a:cs typeface="Georgia" pitchFamily="34" charset="-120"/>
              </a:rPr>
              <a:t>Make smaller, faster decisions</a:t>
            </a:r>
            <a:endParaRPr lang="en-US" sz="1500" dirty="0"/>
          </a:p>
        </p:txBody>
      </p:sp>
      <p:sp>
        <p:nvSpPr>
          <p:cNvPr id="15" name="Text 13"/>
          <p:cNvSpPr/>
          <p:nvPr/>
        </p:nvSpPr>
        <p:spPr>
          <a:xfrm>
            <a:off x="594360" y="3355848"/>
            <a:ext cx="7955280" cy="365760"/>
          </a:xfrm>
          <a:prstGeom prst="rect">
            <a:avLst/>
          </a:prstGeom>
          <a:noFill/>
          <a:ln/>
        </p:spPr>
        <p:txBody>
          <a:bodyPr wrap="square" lIns="0" tIns="0" rIns="0" bIns="0" rtlCol="0" anchor="t"/>
          <a:lstStyle/>
          <a:p>
            <a:pPr marL="0" indent="0" algn="l">
              <a:buNone/>
            </a:pPr>
            <a:r>
              <a:rPr lang="en-US" sz="1200" dirty="0">
                <a:solidFill>
                  <a:srgbClr val="2D3748"/>
                </a:solidFill>
                <a:latin typeface="Calibri" pitchFamily="34" charset="0"/>
                <a:ea typeface="Calibri" pitchFamily="34" charset="-122"/>
                <a:cs typeface="Calibri" pitchFamily="34" charset="-120"/>
              </a:rPr>
              <a:t>Don't wait for clarity that isn't coming. A directional decision now beats a perfect decision in 6 weeks.</a:t>
            </a:r>
            <a:endParaRPr lang="en-US" sz="1200" dirty="0"/>
          </a:p>
        </p:txBody>
      </p:sp>
      <p:sp>
        <p:nvSpPr>
          <p:cNvPr id="16" name="Shape 14"/>
          <p:cNvSpPr/>
          <p:nvPr/>
        </p:nvSpPr>
        <p:spPr>
          <a:xfrm>
            <a:off x="365760" y="3931920"/>
            <a:ext cx="8412480" cy="868680"/>
          </a:xfrm>
          <a:prstGeom prst="rect">
            <a:avLst/>
          </a:prstGeom>
          <a:solidFill>
            <a:srgbClr val="FFFFFF"/>
          </a:solidFill>
          <a:ln w="12700">
            <a:solidFill>
              <a:srgbClr val="E5E7EB"/>
            </a:solidFill>
            <a:prstDash val="solid"/>
          </a:ln>
          <a:effectLst>
            <a:outerShdw blurRad="101600" dist="38100" dir="8100000" algn="bl" rotWithShape="0">
              <a:srgbClr val="000000">
                <a:alpha val="12000"/>
              </a:srgbClr>
            </a:outerShdw>
          </a:effectLst>
        </p:spPr>
        <p:txBody>
          <a:bodyPr/>
          <a:lstStyle/>
          <a:p>
            <a:endParaRPr lang="en-US"/>
          </a:p>
        </p:txBody>
      </p:sp>
      <p:sp>
        <p:nvSpPr>
          <p:cNvPr id="17" name="Shape 15"/>
          <p:cNvSpPr/>
          <p:nvPr/>
        </p:nvSpPr>
        <p:spPr>
          <a:xfrm>
            <a:off x="365760" y="3931920"/>
            <a:ext cx="73152" cy="868680"/>
          </a:xfrm>
          <a:prstGeom prst="rect">
            <a:avLst/>
          </a:prstGeom>
          <a:solidFill>
            <a:srgbClr val="C9A84C"/>
          </a:solidFill>
          <a:ln w="12700">
            <a:solidFill>
              <a:srgbClr val="C9A84C"/>
            </a:solidFill>
            <a:prstDash val="solid"/>
          </a:ln>
        </p:spPr>
        <p:txBody>
          <a:bodyPr/>
          <a:lstStyle/>
          <a:p>
            <a:endParaRPr lang="en-US"/>
          </a:p>
        </p:txBody>
      </p:sp>
      <p:sp>
        <p:nvSpPr>
          <p:cNvPr id="18" name="Text 16"/>
          <p:cNvSpPr/>
          <p:nvPr/>
        </p:nvSpPr>
        <p:spPr>
          <a:xfrm>
            <a:off x="594360" y="3995928"/>
            <a:ext cx="7955280" cy="320040"/>
          </a:xfrm>
          <a:prstGeom prst="rect">
            <a:avLst/>
          </a:prstGeom>
          <a:noFill/>
          <a:ln/>
        </p:spPr>
        <p:txBody>
          <a:bodyPr wrap="square" lIns="0" tIns="0" rIns="0" bIns="0" rtlCol="0" anchor="t"/>
          <a:lstStyle/>
          <a:p>
            <a:pPr marL="0" indent="0" algn="l">
              <a:buNone/>
            </a:pPr>
            <a:r>
              <a:rPr lang="en-US" sz="1500" b="1" dirty="0">
                <a:solidFill>
                  <a:srgbClr val="1B2F5E"/>
                </a:solidFill>
                <a:latin typeface="Georgia" pitchFamily="34" charset="0"/>
                <a:ea typeface="Georgia" pitchFamily="34" charset="-122"/>
                <a:cs typeface="Georgia" pitchFamily="34" charset="-120"/>
              </a:rPr>
              <a:t>Know what didn't change</a:t>
            </a:r>
            <a:endParaRPr lang="en-US" sz="1500" dirty="0"/>
          </a:p>
        </p:txBody>
      </p:sp>
      <p:sp>
        <p:nvSpPr>
          <p:cNvPr id="19" name="Text 17"/>
          <p:cNvSpPr/>
          <p:nvPr/>
        </p:nvSpPr>
        <p:spPr>
          <a:xfrm>
            <a:off x="594360" y="4361688"/>
            <a:ext cx="7955280" cy="365760"/>
          </a:xfrm>
          <a:prstGeom prst="rect">
            <a:avLst/>
          </a:prstGeom>
          <a:noFill/>
          <a:ln/>
        </p:spPr>
        <p:txBody>
          <a:bodyPr wrap="square" lIns="0" tIns="0" rIns="0" bIns="0" rtlCol="0" anchor="t"/>
          <a:lstStyle/>
          <a:p>
            <a:pPr marL="0" indent="0" algn="l">
              <a:buNone/>
            </a:pPr>
            <a:r>
              <a:rPr lang="en-US" sz="1200" dirty="0">
                <a:solidFill>
                  <a:srgbClr val="2D3748"/>
                </a:solidFill>
                <a:latin typeface="Calibri" pitchFamily="34" charset="0"/>
                <a:ea typeface="Calibri" pitchFamily="34" charset="-122"/>
                <a:cs typeface="Calibri" pitchFamily="34" charset="-120"/>
              </a:rPr>
              <a:t>Anchor your team to what is still true. That's where stability comes from when the structure isn't providing it.</a:t>
            </a:r>
            <a:endParaRPr lang="en-US" sz="12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8">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31520"/>
          </a:xfrm>
          <a:prstGeom prst="rect">
            <a:avLst/>
          </a:prstGeom>
          <a:solidFill>
            <a:srgbClr val="1B2F5E"/>
          </a:solidFill>
          <a:ln w="12700">
            <a:solidFill>
              <a:srgbClr val="1B2F5E"/>
            </a:solidFill>
            <a:prstDash val="solid"/>
          </a:ln>
        </p:spPr>
        <p:txBody>
          <a:bodyPr/>
          <a:lstStyle/>
          <a:p>
            <a:endParaRPr lang="en-US"/>
          </a:p>
        </p:txBody>
      </p:sp>
      <p:sp>
        <p:nvSpPr>
          <p:cNvPr id="3" name="Text 1"/>
          <p:cNvSpPr/>
          <p:nvPr/>
        </p:nvSpPr>
        <p:spPr>
          <a:xfrm>
            <a:off x="365760" y="0"/>
            <a:ext cx="8412480" cy="731520"/>
          </a:xfrm>
          <a:prstGeom prst="rect">
            <a:avLst/>
          </a:prstGeom>
          <a:noFill/>
          <a:ln/>
        </p:spPr>
        <p:txBody>
          <a:bodyPr wrap="square" lIns="0" tIns="0" rIns="0" bIns="0" rtlCol="0" anchor="ctr"/>
          <a:lstStyle/>
          <a:p>
            <a:pPr marL="0" indent="0" algn="l">
              <a:buNone/>
            </a:pPr>
            <a:r>
              <a:rPr lang="en-US" sz="2000" b="1" dirty="0">
                <a:solidFill>
                  <a:srgbClr val="FFFFFF"/>
                </a:solidFill>
                <a:latin typeface="Georgia" pitchFamily="34" charset="0"/>
                <a:ea typeface="Georgia" pitchFamily="34" charset="-122"/>
                <a:cs typeface="Georgia" pitchFamily="34" charset="-120"/>
              </a:rPr>
              <a:t>When Formal Authority Gets Unclear</a:t>
            </a:r>
            <a:endParaRPr lang="en-US" sz="2000" dirty="0"/>
          </a:p>
        </p:txBody>
      </p:sp>
      <p:sp>
        <p:nvSpPr>
          <p:cNvPr id="4" name="Text 2"/>
          <p:cNvSpPr/>
          <p:nvPr/>
        </p:nvSpPr>
        <p:spPr>
          <a:xfrm>
            <a:off x="457200" y="914400"/>
            <a:ext cx="8229600" cy="548640"/>
          </a:xfrm>
          <a:prstGeom prst="rect">
            <a:avLst/>
          </a:prstGeom>
          <a:noFill/>
          <a:ln/>
        </p:spPr>
        <p:txBody>
          <a:bodyPr wrap="square" lIns="0" tIns="0" rIns="0" bIns="0" rtlCol="0" anchor="ctr"/>
          <a:lstStyle/>
          <a:p>
            <a:pPr marL="0" indent="0" algn="l">
              <a:buNone/>
            </a:pPr>
            <a:r>
              <a:rPr lang="en-US" sz="2000" b="1" dirty="0">
                <a:solidFill>
                  <a:srgbClr val="1B2F5E"/>
                </a:solidFill>
                <a:latin typeface="Georgia" pitchFamily="34" charset="0"/>
                <a:ea typeface="Georgia" pitchFamily="34" charset="-122"/>
                <a:cs typeface="Georgia" pitchFamily="34" charset="-120"/>
              </a:rPr>
              <a:t>Title doesn't carry as far in disruption. Credibility does.</a:t>
            </a:r>
            <a:endParaRPr lang="en-US" sz="2000" dirty="0"/>
          </a:p>
        </p:txBody>
      </p:sp>
      <p:sp>
        <p:nvSpPr>
          <p:cNvPr id="5" name="Shape 3"/>
          <p:cNvSpPr/>
          <p:nvPr/>
        </p:nvSpPr>
        <p:spPr>
          <a:xfrm>
            <a:off x="457200" y="1709928"/>
            <a:ext cx="320040" cy="320040"/>
          </a:xfrm>
          <a:prstGeom prst="rect">
            <a:avLst/>
          </a:prstGeom>
          <a:solidFill>
            <a:srgbClr val="1B2F5E"/>
          </a:solidFill>
          <a:ln w="12700">
            <a:solidFill>
              <a:srgbClr val="1B2F5E"/>
            </a:solidFill>
            <a:prstDash val="solid"/>
          </a:ln>
        </p:spPr>
        <p:txBody>
          <a:bodyPr/>
          <a:lstStyle/>
          <a:p>
            <a:endParaRPr lang="en-US"/>
          </a:p>
        </p:txBody>
      </p:sp>
      <p:sp>
        <p:nvSpPr>
          <p:cNvPr id="6" name="Text 4"/>
          <p:cNvSpPr/>
          <p:nvPr/>
        </p:nvSpPr>
        <p:spPr>
          <a:xfrm>
            <a:off x="457200" y="1709928"/>
            <a:ext cx="320040" cy="320040"/>
          </a:xfrm>
          <a:prstGeom prst="rect">
            <a:avLst/>
          </a:prstGeom>
          <a:noFill/>
          <a:ln/>
        </p:spPr>
        <p:txBody>
          <a:bodyPr wrap="square" lIns="0" tIns="0" rIns="0" bIns="0" rtlCol="0" anchor="ctr"/>
          <a:lstStyle/>
          <a:p>
            <a:pPr marL="0" indent="0" algn="ctr">
              <a:buNone/>
            </a:pPr>
            <a:r>
              <a:rPr lang="en-US" sz="1400" b="1" dirty="0">
                <a:solidFill>
                  <a:srgbClr val="C9A84C"/>
                </a:solidFill>
                <a:latin typeface="Calibri" pitchFamily="34" charset="0"/>
                <a:ea typeface="Calibri" pitchFamily="34" charset="-122"/>
                <a:cs typeface="Calibri" pitchFamily="34" charset="-120"/>
              </a:rPr>
              <a:t>→</a:t>
            </a:r>
            <a:endParaRPr lang="en-US" sz="1400" dirty="0"/>
          </a:p>
        </p:txBody>
      </p:sp>
      <p:sp>
        <p:nvSpPr>
          <p:cNvPr id="7" name="Text 5"/>
          <p:cNvSpPr/>
          <p:nvPr/>
        </p:nvSpPr>
        <p:spPr>
          <a:xfrm>
            <a:off x="914400" y="1600200"/>
            <a:ext cx="7863840" cy="685800"/>
          </a:xfrm>
          <a:prstGeom prst="rect">
            <a:avLst/>
          </a:prstGeom>
          <a:noFill/>
          <a:ln/>
        </p:spPr>
        <p:txBody>
          <a:bodyPr wrap="square" lIns="0" tIns="0" rIns="0" bIns="0" rtlCol="0" anchor="ctr"/>
          <a:lstStyle/>
          <a:p>
            <a:pPr marL="0" indent="0" algn="l">
              <a:buNone/>
            </a:pPr>
            <a:r>
              <a:rPr lang="en-US" sz="1300" dirty="0">
                <a:solidFill>
                  <a:srgbClr val="2D3748"/>
                </a:solidFill>
                <a:latin typeface="Calibri" pitchFamily="34" charset="0"/>
                <a:ea typeface="Calibri" pitchFamily="34" charset="-122"/>
                <a:cs typeface="Calibri" pitchFamily="34" charset="-120"/>
              </a:rPr>
              <a:t>How you showed up in the last crisis is your actual resume with this team, not your job description.</a:t>
            </a:r>
            <a:endParaRPr lang="en-US" sz="1300" dirty="0"/>
          </a:p>
        </p:txBody>
      </p:sp>
      <p:sp>
        <p:nvSpPr>
          <p:cNvPr id="8" name="Shape 6"/>
          <p:cNvSpPr/>
          <p:nvPr/>
        </p:nvSpPr>
        <p:spPr>
          <a:xfrm>
            <a:off x="457200" y="2514600"/>
            <a:ext cx="320040" cy="320040"/>
          </a:xfrm>
          <a:prstGeom prst="rect">
            <a:avLst/>
          </a:prstGeom>
          <a:solidFill>
            <a:srgbClr val="1B2F5E"/>
          </a:solidFill>
          <a:ln w="12700">
            <a:solidFill>
              <a:srgbClr val="1B2F5E"/>
            </a:solidFill>
            <a:prstDash val="solid"/>
          </a:ln>
        </p:spPr>
        <p:txBody>
          <a:bodyPr/>
          <a:lstStyle/>
          <a:p>
            <a:endParaRPr lang="en-US"/>
          </a:p>
        </p:txBody>
      </p:sp>
      <p:sp>
        <p:nvSpPr>
          <p:cNvPr id="9" name="Text 7"/>
          <p:cNvSpPr/>
          <p:nvPr/>
        </p:nvSpPr>
        <p:spPr>
          <a:xfrm>
            <a:off x="457200" y="2514600"/>
            <a:ext cx="320040" cy="320040"/>
          </a:xfrm>
          <a:prstGeom prst="rect">
            <a:avLst/>
          </a:prstGeom>
          <a:noFill/>
          <a:ln/>
        </p:spPr>
        <p:txBody>
          <a:bodyPr wrap="square" lIns="0" tIns="0" rIns="0" bIns="0" rtlCol="0" anchor="ctr"/>
          <a:lstStyle/>
          <a:p>
            <a:pPr marL="0" indent="0" algn="ctr">
              <a:buNone/>
            </a:pPr>
            <a:r>
              <a:rPr lang="en-US" sz="1400" b="1" dirty="0">
                <a:solidFill>
                  <a:srgbClr val="C9A84C"/>
                </a:solidFill>
                <a:latin typeface="Calibri" pitchFamily="34" charset="0"/>
                <a:ea typeface="Calibri" pitchFamily="34" charset="-122"/>
                <a:cs typeface="Calibri" pitchFamily="34" charset="-120"/>
              </a:rPr>
              <a:t>→</a:t>
            </a:r>
            <a:endParaRPr lang="en-US" sz="1400" dirty="0"/>
          </a:p>
        </p:txBody>
      </p:sp>
      <p:sp>
        <p:nvSpPr>
          <p:cNvPr id="10" name="Text 8"/>
          <p:cNvSpPr/>
          <p:nvPr/>
        </p:nvSpPr>
        <p:spPr>
          <a:xfrm>
            <a:off x="914400" y="2404872"/>
            <a:ext cx="7863840" cy="685800"/>
          </a:xfrm>
          <a:prstGeom prst="rect">
            <a:avLst/>
          </a:prstGeom>
          <a:noFill/>
          <a:ln/>
        </p:spPr>
        <p:txBody>
          <a:bodyPr wrap="square" lIns="0" tIns="0" rIns="0" bIns="0" rtlCol="0" anchor="ctr"/>
          <a:lstStyle/>
          <a:p>
            <a:pPr marL="0" indent="0" algn="l">
              <a:buNone/>
            </a:pPr>
            <a:r>
              <a:rPr lang="en-US" sz="1300" dirty="0">
                <a:solidFill>
                  <a:srgbClr val="2D3748"/>
                </a:solidFill>
                <a:latin typeface="Calibri" pitchFamily="34" charset="0"/>
                <a:ea typeface="Calibri" pitchFamily="34" charset="-122"/>
                <a:cs typeface="Calibri" pitchFamily="34" charset="-120"/>
              </a:rPr>
              <a:t>Peer relationships across agencies become load-bearing. Your network isn't a nice-to-have when the formal structure is shifting.</a:t>
            </a:r>
            <a:endParaRPr lang="en-US" sz="1300" dirty="0"/>
          </a:p>
        </p:txBody>
      </p:sp>
      <p:sp>
        <p:nvSpPr>
          <p:cNvPr id="11" name="Shape 9"/>
          <p:cNvSpPr/>
          <p:nvPr/>
        </p:nvSpPr>
        <p:spPr>
          <a:xfrm>
            <a:off x="457200" y="3319272"/>
            <a:ext cx="320040" cy="320040"/>
          </a:xfrm>
          <a:prstGeom prst="rect">
            <a:avLst/>
          </a:prstGeom>
          <a:solidFill>
            <a:srgbClr val="1B2F5E"/>
          </a:solidFill>
          <a:ln w="12700">
            <a:solidFill>
              <a:srgbClr val="1B2F5E"/>
            </a:solidFill>
            <a:prstDash val="solid"/>
          </a:ln>
        </p:spPr>
        <p:txBody>
          <a:bodyPr/>
          <a:lstStyle/>
          <a:p>
            <a:endParaRPr lang="en-US"/>
          </a:p>
        </p:txBody>
      </p:sp>
      <p:sp>
        <p:nvSpPr>
          <p:cNvPr id="12" name="Text 10"/>
          <p:cNvSpPr/>
          <p:nvPr/>
        </p:nvSpPr>
        <p:spPr>
          <a:xfrm>
            <a:off x="457200" y="3319272"/>
            <a:ext cx="320040" cy="320040"/>
          </a:xfrm>
          <a:prstGeom prst="rect">
            <a:avLst/>
          </a:prstGeom>
          <a:noFill/>
          <a:ln/>
        </p:spPr>
        <p:txBody>
          <a:bodyPr wrap="square" lIns="0" tIns="0" rIns="0" bIns="0" rtlCol="0" anchor="ctr"/>
          <a:lstStyle/>
          <a:p>
            <a:pPr marL="0" indent="0" algn="ctr">
              <a:buNone/>
            </a:pPr>
            <a:r>
              <a:rPr lang="en-US" sz="1400" b="1" dirty="0">
                <a:solidFill>
                  <a:srgbClr val="C9A84C"/>
                </a:solidFill>
                <a:latin typeface="Calibri" pitchFamily="34" charset="0"/>
                <a:ea typeface="Calibri" pitchFamily="34" charset="-122"/>
                <a:cs typeface="Calibri" pitchFamily="34" charset="-120"/>
              </a:rPr>
              <a:t>→</a:t>
            </a:r>
            <a:endParaRPr lang="en-US" sz="1400" dirty="0"/>
          </a:p>
        </p:txBody>
      </p:sp>
      <p:sp>
        <p:nvSpPr>
          <p:cNvPr id="13" name="Text 11"/>
          <p:cNvSpPr/>
          <p:nvPr/>
        </p:nvSpPr>
        <p:spPr>
          <a:xfrm>
            <a:off x="914400" y="3209544"/>
            <a:ext cx="7863840" cy="685800"/>
          </a:xfrm>
          <a:prstGeom prst="rect">
            <a:avLst/>
          </a:prstGeom>
          <a:noFill/>
          <a:ln/>
        </p:spPr>
        <p:txBody>
          <a:bodyPr wrap="square" lIns="0" tIns="0" rIns="0" bIns="0" rtlCol="0" anchor="ctr"/>
          <a:lstStyle/>
          <a:p>
            <a:pPr marL="0" indent="0" algn="l">
              <a:buNone/>
            </a:pPr>
            <a:r>
              <a:rPr lang="en-US" sz="1300" dirty="0">
                <a:solidFill>
                  <a:srgbClr val="2D3748"/>
                </a:solidFill>
                <a:latin typeface="Calibri" pitchFamily="34" charset="0"/>
                <a:ea typeface="Calibri" pitchFamily="34" charset="-122"/>
                <a:cs typeface="Calibri" pitchFamily="34" charset="-120"/>
              </a:rPr>
              <a:t>The person who can translate financial reality to non-financial leadership during a crisis becomes indispensable fast.</a:t>
            </a:r>
            <a:endParaRPr lang="en-US" sz="1300" dirty="0"/>
          </a:p>
        </p:txBody>
      </p:sp>
      <p:sp>
        <p:nvSpPr>
          <p:cNvPr id="14" name="Shape 12"/>
          <p:cNvSpPr/>
          <p:nvPr/>
        </p:nvSpPr>
        <p:spPr>
          <a:xfrm>
            <a:off x="457200" y="4123944"/>
            <a:ext cx="320040" cy="320040"/>
          </a:xfrm>
          <a:prstGeom prst="rect">
            <a:avLst/>
          </a:prstGeom>
          <a:solidFill>
            <a:srgbClr val="1B2F5E"/>
          </a:solidFill>
          <a:ln w="12700">
            <a:solidFill>
              <a:srgbClr val="1B2F5E"/>
            </a:solidFill>
            <a:prstDash val="solid"/>
          </a:ln>
        </p:spPr>
        <p:txBody>
          <a:bodyPr/>
          <a:lstStyle/>
          <a:p>
            <a:endParaRPr lang="en-US"/>
          </a:p>
        </p:txBody>
      </p:sp>
      <p:sp>
        <p:nvSpPr>
          <p:cNvPr id="15" name="Text 13"/>
          <p:cNvSpPr/>
          <p:nvPr/>
        </p:nvSpPr>
        <p:spPr>
          <a:xfrm>
            <a:off x="457200" y="4123944"/>
            <a:ext cx="320040" cy="320040"/>
          </a:xfrm>
          <a:prstGeom prst="rect">
            <a:avLst/>
          </a:prstGeom>
          <a:noFill/>
          <a:ln/>
        </p:spPr>
        <p:txBody>
          <a:bodyPr wrap="square" lIns="0" tIns="0" rIns="0" bIns="0" rtlCol="0" anchor="ctr"/>
          <a:lstStyle/>
          <a:p>
            <a:pPr marL="0" indent="0" algn="ctr">
              <a:buNone/>
            </a:pPr>
            <a:r>
              <a:rPr lang="en-US" sz="1400" b="1" dirty="0">
                <a:solidFill>
                  <a:srgbClr val="C9A84C"/>
                </a:solidFill>
                <a:latin typeface="Calibri" pitchFamily="34" charset="0"/>
                <a:ea typeface="Calibri" pitchFamily="34" charset="-122"/>
                <a:cs typeface="Calibri" pitchFamily="34" charset="-120"/>
              </a:rPr>
              <a:t>→</a:t>
            </a:r>
            <a:endParaRPr lang="en-US" sz="1400" dirty="0"/>
          </a:p>
        </p:txBody>
      </p:sp>
      <p:sp>
        <p:nvSpPr>
          <p:cNvPr id="16" name="Text 14"/>
          <p:cNvSpPr/>
          <p:nvPr/>
        </p:nvSpPr>
        <p:spPr>
          <a:xfrm>
            <a:off x="914400" y="4014216"/>
            <a:ext cx="7863840" cy="685800"/>
          </a:xfrm>
          <a:prstGeom prst="rect">
            <a:avLst/>
          </a:prstGeom>
          <a:noFill/>
          <a:ln/>
        </p:spPr>
        <p:txBody>
          <a:bodyPr wrap="square" lIns="0" tIns="0" rIns="0" bIns="0" rtlCol="0" anchor="ctr"/>
          <a:lstStyle/>
          <a:p>
            <a:pPr marL="0" indent="0" algn="l">
              <a:buNone/>
            </a:pPr>
            <a:r>
              <a:rPr lang="en-US" sz="1300" dirty="0">
                <a:solidFill>
                  <a:srgbClr val="2D3748"/>
                </a:solidFill>
                <a:latin typeface="Calibri" pitchFamily="34" charset="0"/>
                <a:ea typeface="Calibri" pitchFamily="34" charset="-122"/>
                <a:cs typeface="Calibri" pitchFamily="34" charset="-120"/>
              </a:rPr>
              <a:t>Credibility transfers across agencies. (ex: track record at Coast Guard followed me to DHS).</a:t>
            </a:r>
            <a:endParaRPr lang="en-US" sz="13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9">
    <p:bg>
      <p:bgPr>
        <a:solidFill>
          <a:srgbClr val="F4F5F7"/>
        </a:solidFill>
        <a:effectLst/>
      </p:bgPr>
    </p:bg>
    <p:spTree>
      <p:nvGrpSpPr>
        <p:cNvPr id="1" name=""/>
        <p:cNvGrpSpPr/>
        <p:nvPr/>
      </p:nvGrpSpPr>
      <p:grpSpPr>
        <a:xfrm>
          <a:off x="0" y="0"/>
          <a:ext cx="0" cy="0"/>
          <a:chOff x="0" y="0"/>
          <a:chExt cx="0" cy="0"/>
        </a:xfrm>
      </p:grpSpPr>
      <p:sp>
        <p:nvSpPr>
          <p:cNvPr id="2" name="Shape 0"/>
          <p:cNvSpPr/>
          <p:nvPr/>
        </p:nvSpPr>
        <p:spPr>
          <a:xfrm>
            <a:off x="0" y="0"/>
            <a:ext cx="9144000" cy="731520"/>
          </a:xfrm>
          <a:prstGeom prst="rect">
            <a:avLst/>
          </a:prstGeom>
          <a:solidFill>
            <a:srgbClr val="1B2F5E"/>
          </a:solidFill>
          <a:ln w="12700">
            <a:solidFill>
              <a:srgbClr val="1B2F5E"/>
            </a:solidFill>
            <a:prstDash val="solid"/>
          </a:ln>
        </p:spPr>
        <p:txBody>
          <a:bodyPr/>
          <a:lstStyle/>
          <a:p>
            <a:endParaRPr lang="en-US"/>
          </a:p>
        </p:txBody>
      </p:sp>
      <p:sp>
        <p:nvSpPr>
          <p:cNvPr id="3" name="Text 1"/>
          <p:cNvSpPr/>
          <p:nvPr/>
        </p:nvSpPr>
        <p:spPr>
          <a:xfrm>
            <a:off x="365760" y="0"/>
            <a:ext cx="8412480" cy="731520"/>
          </a:xfrm>
          <a:prstGeom prst="rect">
            <a:avLst/>
          </a:prstGeom>
          <a:noFill/>
          <a:ln/>
        </p:spPr>
        <p:txBody>
          <a:bodyPr wrap="square" lIns="0" tIns="0" rIns="0" bIns="0" rtlCol="0" anchor="ctr"/>
          <a:lstStyle/>
          <a:p>
            <a:pPr marL="0" indent="0" algn="l">
              <a:buNone/>
            </a:pPr>
            <a:r>
              <a:rPr lang="en-US" sz="2000" b="1" dirty="0">
                <a:solidFill>
                  <a:srgbClr val="FFFFFF"/>
                </a:solidFill>
                <a:latin typeface="Georgia" pitchFamily="34" charset="0"/>
                <a:ea typeface="Georgia" pitchFamily="34" charset="-122"/>
                <a:cs typeface="Georgia" pitchFamily="34" charset="-120"/>
              </a:rPr>
              <a:t>What This Means — Depending on Where You Sit</a:t>
            </a:r>
            <a:endParaRPr lang="en-US" sz="2000" dirty="0"/>
          </a:p>
        </p:txBody>
      </p:sp>
      <p:sp>
        <p:nvSpPr>
          <p:cNvPr id="4" name="Shape 2"/>
          <p:cNvSpPr/>
          <p:nvPr/>
        </p:nvSpPr>
        <p:spPr>
          <a:xfrm>
            <a:off x="365760" y="914400"/>
            <a:ext cx="3840480" cy="3840480"/>
          </a:xfrm>
          <a:prstGeom prst="rect">
            <a:avLst/>
          </a:prstGeom>
          <a:solidFill>
            <a:srgbClr val="1B2F5E"/>
          </a:solidFill>
          <a:ln w="12700">
            <a:solidFill>
              <a:srgbClr val="1B2F5E"/>
            </a:solidFill>
            <a:prstDash val="solid"/>
          </a:ln>
          <a:effectLst>
            <a:outerShdw blurRad="101600" dist="38100" dir="8100000" algn="bl" rotWithShape="0">
              <a:srgbClr val="000000">
                <a:alpha val="12000"/>
              </a:srgbClr>
            </a:outerShdw>
          </a:effectLst>
        </p:spPr>
        <p:txBody>
          <a:bodyPr/>
          <a:lstStyle/>
          <a:p>
            <a:endParaRPr lang="en-US"/>
          </a:p>
        </p:txBody>
      </p:sp>
      <p:sp>
        <p:nvSpPr>
          <p:cNvPr id="5" name="Shape 3"/>
          <p:cNvSpPr/>
          <p:nvPr/>
        </p:nvSpPr>
        <p:spPr>
          <a:xfrm>
            <a:off x="365760" y="914400"/>
            <a:ext cx="3840480" cy="457200"/>
          </a:xfrm>
          <a:prstGeom prst="rect">
            <a:avLst/>
          </a:prstGeom>
          <a:solidFill>
            <a:srgbClr val="C9A84C"/>
          </a:solidFill>
          <a:ln w="12700">
            <a:solidFill>
              <a:srgbClr val="C9A84C"/>
            </a:solidFill>
            <a:prstDash val="solid"/>
          </a:ln>
        </p:spPr>
        <p:txBody>
          <a:bodyPr/>
          <a:lstStyle/>
          <a:p>
            <a:endParaRPr lang="en-US"/>
          </a:p>
        </p:txBody>
      </p:sp>
      <p:sp>
        <p:nvSpPr>
          <p:cNvPr id="6" name="Text 4"/>
          <p:cNvSpPr/>
          <p:nvPr/>
        </p:nvSpPr>
        <p:spPr>
          <a:xfrm>
            <a:off x="365760" y="914400"/>
            <a:ext cx="3840480" cy="457200"/>
          </a:xfrm>
          <a:prstGeom prst="rect">
            <a:avLst/>
          </a:prstGeom>
          <a:noFill/>
          <a:ln/>
        </p:spPr>
        <p:txBody>
          <a:bodyPr wrap="square" lIns="0" tIns="0" rIns="0" bIns="0" rtlCol="0" anchor="ctr"/>
          <a:lstStyle/>
          <a:p>
            <a:pPr marL="0" indent="0" algn="ctr">
              <a:buNone/>
            </a:pPr>
            <a:r>
              <a:rPr lang="en-US" sz="1300" b="1" dirty="0">
                <a:solidFill>
                  <a:srgbClr val="1B2F5E"/>
                </a:solidFill>
                <a:latin typeface="Calibri" pitchFamily="34" charset="0"/>
                <a:ea typeface="Calibri" pitchFamily="34" charset="-122"/>
                <a:cs typeface="Calibri" pitchFamily="34" charset="-120"/>
              </a:rPr>
              <a:t>Early-Career Professionals</a:t>
            </a:r>
            <a:endParaRPr lang="en-US" sz="1300" dirty="0"/>
          </a:p>
        </p:txBody>
      </p:sp>
      <p:sp>
        <p:nvSpPr>
          <p:cNvPr id="7" name="Text 5"/>
          <p:cNvSpPr/>
          <p:nvPr/>
        </p:nvSpPr>
        <p:spPr>
          <a:xfrm>
            <a:off x="502920" y="1463040"/>
            <a:ext cx="3566160" cy="3108960"/>
          </a:xfrm>
          <a:prstGeom prst="rect">
            <a:avLst/>
          </a:prstGeom>
          <a:noFill/>
          <a:ln/>
        </p:spPr>
        <p:txBody>
          <a:bodyPr wrap="square" lIns="0" tIns="0" rIns="0" bIns="0" rtlCol="0" anchor="t"/>
          <a:lstStyle/>
          <a:p>
            <a:pPr marL="0" indent="0" algn="l">
              <a:buNone/>
            </a:pPr>
            <a:r>
              <a:rPr lang="en-US" sz="1200" dirty="0">
                <a:solidFill>
                  <a:srgbClr val="FFFFFF"/>
                </a:solidFill>
                <a:latin typeface="Calibri" pitchFamily="34" charset="0"/>
                <a:ea typeface="Calibri" pitchFamily="34" charset="-122"/>
                <a:cs typeface="Calibri" pitchFamily="34" charset="-120"/>
              </a:rPr>
              <a:t>Disruption accelerates visibility. People get noticed faster when things are hard.</a:t>
            </a:r>
            <a:endParaRPr lang="en-US" sz="1200" dirty="0"/>
          </a:p>
          <a:p>
            <a:pPr marL="0" indent="0" algn="l">
              <a:buNone/>
            </a:pPr>
            <a:endParaRPr lang="en-US" sz="1200" dirty="0"/>
          </a:p>
          <a:p>
            <a:pPr marL="0" indent="0" algn="l">
              <a:buNone/>
            </a:pPr>
            <a:r>
              <a:rPr lang="en-US" sz="1200" dirty="0">
                <a:solidFill>
                  <a:srgbClr val="FFFFFF"/>
                </a:solidFill>
                <a:latin typeface="Calibri" pitchFamily="34" charset="0"/>
                <a:ea typeface="Calibri" pitchFamily="34" charset="-122"/>
                <a:cs typeface="Calibri" pitchFamily="34" charset="-120"/>
              </a:rPr>
              <a:t>The instinct to wait for clarity before acting is exactly wrong.  (That doesn’t mean overstepping!)</a:t>
            </a:r>
            <a:endParaRPr lang="en-US" sz="1200" dirty="0"/>
          </a:p>
          <a:p>
            <a:pPr marL="0" indent="0" algn="l">
              <a:buNone/>
            </a:pPr>
            <a:endParaRPr lang="en-US" sz="1200" dirty="0"/>
          </a:p>
          <a:p>
            <a:pPr marL="0" indent="0" algn="l">
              <a:buNone/>
            </a:pPr>
            <a:r>
              <a:rPr lang="en-US" sz="1200" dirty="0">
                <a:solidFill>
                  <a:srgbClr val="FFFFFF"/>
                </a:solidFill>
                <a:latin typeface="Calibri" pitchFamily="34" charset="0"/>
                <a:ea typeface="Calibri" pitchFamily="34" charset="-122"/>
                <a:cs typeface="Calibri" pitchFamily="34" charset="-120"/>
              </a:rPr>
              <a:t>Start building institutional knowledge now. It becomes your currency when others don't have it.</a:t>
            </a:r>
            <a:endParaRPr lang="en-US" sz="1200" dirty="0"/>
          </a:p>
          <a:p>
            <a:pPr marL="0" indent="0" algn="l">
              <a:buNone/>
            </a:pPr>
            <a:endParaRPr lang="en-US" sz="1200" dirty="0"/>
          </a:p>
          <a:p>
            <a:pPr marL="0" indent="0" algn="l">
              <a:buNone/>
            </a:pPr>
            <a:r>
              <a:rPr lang="en-US" sz="1200" dirty="0">
                <a:solidFill>
                  <a:srgbClr val="FFFFFF"/>
                </a:solidFill>
                <a:latin typeface="Calibri" pitchFamily="34" charset="0"/>
                <a:ea typeface="Calibri" pitchFamily="34" charset="-122"/>
                <a:cs typeface="Calibri" pitchFamily="34" charset="-120"/>
              </a:rPr>
              <a:t>Your network is an asset you build before you need it.</a:t>
            </a:r>
            <a:endParaRPr lang="en-US" sz="1200" dirty="0"/>
          </a:p>
        </p:txBody>
      </p:sp>
      <p:sp>
        <p:nvSpPr>
          <p:cNvPr id="8" name="Shape 6"/>
          <p:cNvSpPr/>
          <p:nvPr/>
        </p:nvSpPr>
        <p:spPr>
          <a:xfrm>
            <a:off x="4937760" y="914400"/>
            <a:ext cx="3840480" cy="3840480"/>
          </a:xfrm>
          <a:prstGeom prst="rect">
            <a:avLst/>
          </a:prstGeom>
          <a:solidFill>
            <a:srgbClr val="2C4A8A"/>
          </a:solidFill>
          <a:ln w="12700">
            <a:solidFill>
              <a:srgbClr val="2C4A8A"/>
            </a:solidFill>
            <a:prstDash val="solid"/>
          </a:ln>
          <a:effectLst>
            <a:outerShdw blurRad="101600" dist="38100" dir="8100000" algn="bl" rotWithShape="0">
              <a:srgbClr val="000000">
                <a:alpha val="12000"/>
              </a:srgbClr>
            </a:outerShdw>
          </a:effectLst>
        </p:spPr>
        <p:txBody>
          <a:bodyPr/>
          <a:lstStyle/>
          <a:p>
            <a:endParaRPr lang="en-US"/>
          </a:p>
        </p:txBody>
      </p:sp>
      <p:sp>
        <p:nvSpPr>
          <p:cNvPr id="9" name="Shape 7"/>
          <p:cNvSpPr/>
          <p:nvPr/>
        </p:nvSpPr>
        <p:spPr>
          <a:xfrm>
            <a:off x="4937760" y="914400"/>
            <a:ext cx="3840480" cy="457200"/>
          </a:xfrm>
          <a:prstGeom prst="rect">
            <a:avLst/>
          </a:prstGeom>
          <a:solidFill>
            <a:srgbClr val="C9A84C"/>
          </a:solidFill>
          <a:ln w="12700">
            <a:solidFill>
              <a:srgbClr val="C9A84C"/>
            </a:solidFill>
            <a:prstDash val="solid"/>
          </a:ln>
        </p:spPr>
        <p:txBody>
          <a:bodyPr/>
          <a:lstStyle/>
          <a:p>
            <a:endParaRPr lang="en-US"/>
          </a:p>
        </p:txBody>
      </p:sp>
      <p:sp>
        <p:nvSpPr>
          <p:cNvPr id="10" name="Text 8"/>
          <p:cNvSpPr/>
          <p:nvPr/>
        </p:nvSpPr>
        <p:spPr>
          <a:xfrm>
            <a:off x="4937760" y="914400"/>
            <a:ext cx="3840480" cy="457200"/>
          </a:xfrm>
          <a:prstGeom prst="rect">
            <a:avLst/>
          </a:prstGeom>
          <a:noFill/>
          <a:ln/>
        </p:spPr>
        <p:txBody>
          <a:bodyPr wrap="square" lIns="0" tIns="0" rIns="0" bIns="0" rtlCol="0" anchor="ctr"/>
          <a:lstStyle/>
          <a:p>
            <a:pPr marL="0" indent="0" algn="ctr">
              <a:buNone/>
            </a:pPr>
            <a:r>
              <a:rPr lang="en-US" sz="1300" b="1" dirty="0">
                <a:solidFill>
                  <a:srgbClr val="1B2F5E"/>
                </a:solidFill>
                <a:latin typeface="Calibri" pitchFamily="34" charset="0"/>
                <a:ea typeface="Calibri" pitchFamily="34" charset="-122"/>
                <a:cs typeface="Calibri" pitchFamily="34" charset="-120"/>
              </a:rPr>
              <a:t>Senior Leaders</a:t>
            </a:r>
            <a:endParaRPr lang="en-US" sz="1300" dirty="0"/>
          </a:p>
        </p:txBody>
      </p:sp>
      <p:sp>
        <p:nvSpPr>
          <p:cNvPr id="11" name="Text 9"/>
          <p:cNvSpPr/>
          <p:nvPr/>
        </p:nvSpPr>
        <p:spPr>
          <a:xfrm>
            <a:off x="5074920" y="1463040"/>
            <a:ext cx="3566160" cy="3108960"/>
          </a:xfrm>
          <a:prstGeom prst="rect">
            <a:avLst/>
          </a:prstGeom>
          <a:noFill/>
          <a:ln/>
        </p:spPr>
        <p:txBody>
          <a:bodyPr wrap="square" lIns="0" tIns="0" rIns="0" bIns="0" rtlCol="0" anchor="t"/>
          <a:lstStyle/>
          <a:p>
            <a:pPr marL="0" indent="0" algn="l">
              <a:buNone/>
            </a:pPr>
            <a:r>
              <a:rPr lang="en-US" sz="1200" dirty="0">
                <a:solidFill>
                  <a:srgbClr val="FFFFFF"/>
                </a:solidFill>
                <a:latin typeface="Calibri" pitchFamily="34" charset="0"/>
                <a:ea typeface="Calibri" pitchFamily="34" charset="-122"/>
                <a:cs typeface="Calibri" pitchFamily="34" charset="-120"/>
              </a:rPr>
              <a:t>Your team is reading every signal, including the ones you don't mean to send.</a:t>
            </a:r>
            <a:endParaRPr lang="en-US" sz="1200" dirty="0"/>
          </a:p>
          <a:p>
            <a:pPr marL="0" indent="0" algn="l">
              <a:buNone/>
            </a:pPr>
            <a:endParaRPr lang="en-US" sz="1200" dirty="0"/>
          </a:p>
          <a:p>
            <a:pPr marL="0" indent="0" algn="l">
              <a:buNone/>
            </a:pPr>
            <a:r>
              <a:rPr lang="en-US" sz="1200" dirty="0">
                <a:solidFill>
                  <a:srgbClr val="FFFFFF"/>
                </a:solidFill>
                <a:latin typeface="Calibri" pitchFamily="34" charset="0"/>
                <a:ea typeface="Calibri" pitchFamily="34" charset="-122"/>
                <a:cs typeface="Calibri" pitchFamily="34" charset="-120"/>
              </a:rPr>
              <a:t>Protecting your people doesn't mean pretending things are fine. It means giving them enough truth to make good decisions.</a:t>
            </a:r>
            <a:endParaRPr lang="en-US" sz="1200" dirty="0"/>
          </a:p>
          <a:p>
            <a:pPr marL="0" indent="0" algn="l">
              <a:buNone/>
            </a:pPr>
            <a:endParaRPr lang="en-US" sz="1200" dirty="0"/>
          </a:p>
          <a:p>
            <a:pPr marL="0" indent="0" algn="l">
              <a:buNone/>
            </a:pPr>
            <a:r>
              <a:rPr lang="en-US" sz="1200" dirty="0">
                <a:solidFill>
                  <a:srgbClr val="FFFFFF"/>
                </a:solidFill>
                <a:latin typeface="Calibri" pitchFamily="34" charset="0"/>
                <a:ea typeface="Calibri" pitchFamily="34" charset="-122"/>
                <a:cs typeface="Calibri" pitchFamily="34" charset="-120"/>
              </a:rPr>
              <a:t>The leaders who come out with stronger teams led through disruption, not around it.</a:t>
            </a:r>
            <a:endParaRPr lang="en-US" sz="1200" dirty="0"/>
          </a:p>
          <a:p>
            <a:pPr marL="0" indent="0" algn="l">
              <a:buNone/>
            </a:pPr>
            <a:endParaRPr lang="en-US" sz="1200" dirty="0"/>
          </a:p>
          <a:p>
            <a:pPr marL="0" indent="0" algn="l">
              <a:buNone/>
            </a:pPr>
            <a:r>
              <a:rPr lang="en-US" sz="1200" dirty="0">
                <a:solidFill>
                  <a:srgbClr val="FFFFFF"/>
                </a:solidFill>
                <a:latin typeface="Calibri" pitchFamily="34" charset="0"/>
                <a:ea typeface="Calibri" pitchFamily="34" charset="-122"/>
                <a:cs typeface="Calibri" pitchFamily="34" charset="-120"/>
              </a:rPr>
              <a:t>Silence from leadership always gets interpreted as something.</a:t>
            </a:r>
            <a:endParaRPr lang="en-US" sz="12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82"/>
        <p:cNvGrpSpPr/>
        <p:nvPr/>
      </p:nvGrpSpPr>
      <p:grpSpPr>
        <a:xfrm>
          <a:off x="0" y="0"/>
          <a:ext cx="0" cy="0"/>
          <a:chOff x="0" y="0"/>
          <a:chExt cx="0" cy="0"/>
        </a:xfrm>
      </p:grpSpPr>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0">
    <p:bg>
      <p:bgPr>
        <a:solidFill>
          <a:srgbClr val="1B2F5E"/>
        </a:solidFill>
        <a:effectLst/>
      </p:bgPr>
    </p:bg>
    <p:spTree>
      <p:nvGrpSpPr>
        <p:cNvPr id="1" name=""/>
        <p:cNvGrpSpPr/>
        <p:nvPr/>
      </p:nvGrpSpPr>
      <p:grpSpPr>
        <a:xfrm>
          <a:off x="0" y="0"/>
          <a:ext cx="0" cy="0"/>
          <a:chOff x="0" y="0"/>
          <a:chExt cx="0" cy="0"/>
        </a:xfrm>
      </p:grpSpPr>
      <p:sp>
        <p:nvSpPr>
          <p:cNvPr id="2" name="Shape 0"/>
          <p:cNvSpPr/>
          <p:nvPr/>
        </p:nvSpPr>
        <p:spPr>
          <a:xfrm>
            <a:off x="0" y="0"/>
            <a:ext cx="9144000" cy="731520"/>
          </a:xfrm>
          <a:prstGeom prst="rect">
            <a:avLst/>
          </a:prstGeom>
          <a:solidFill>
            <a:srgbClr val="C9A84C"/>
          </a:solidFill>
          <a:ln w="12700">
            <a:solidFill>
              <a:srgbClr val="C9A84C"/>
            </a:solidFill>
            <a:prstDash val="solid"/>
          </a:ln>
        </p:spPr>
        <p:txBody>
          <a:bodyPr/>
          <a:lstStyle/>
          <a:p>
            <a:endParaRPr lang="en-US"/>
          </a:p>
        </p:txBody>
      </p:sp>
      <p:sp>
        <p:nvSpPr>
          <p:cNvPr id="3" name="Text 1"/>
          <p:cNvSpPr/>
          <p:nvPr/>
        </p:nvSpPr>
        <p:spPr>
          <a:xfrm>
            <a:off x="365760" y="0"/>
            <a:ext cx="8412480" cy="731520"/>
          </a:xfrm>
          <a:prstGeom prst="rect">
            <a:avLst/>
          </a:prstGeom>
          <a:noFill/>
          <a:ln/>
        </p:spPr>
        <p:txBody>
          <a:bodyPr wrap="square" lIns="0" tIns="0" rIns="0" bIns="0" rtlCol="0" anchor="ctr"/>
          <a:lstStyle/>
          <a:p>
            <a:pPr marL="0" indent="0" algn="l">
              <a:buNone/>
            </a:pPr>
            <a:r>
              <a:rPr lang="en-US" sz="1800" b="1" dirty="0">
                <a:solidFill>
                  <a:srgbClr val="1B2F5E"/>
                </a:solidFill>
                <a:latin typeface="Calibri" pitchFamily="34" charset="0"/>
                <a:ea typeface="Calibri" pitchFamily="34" charset="-122"/>
                <a:cs typeface="Calibri" pitchFamily="34" charset="-120"/>
              </a:rPr>
              <a:t>Discussion  |  </a:t>
            </a:r>
            <a:endParaRPr lang="en-US" sz="1800" dirty="0"/>
          </a:p>
        </p:txBody>
      </p:sp>
      <p:sp>
        <p:nvSpPr>
          <p:cNvPr id="4" name="Text 2"/>
          <p:cNvSpPr/>
          <p:nvPr/>
        </p:nvSpPr>
        <p:spPr>
          <a:xfrm>
            <a:off x="457200" y="960120"/>
            <a:ext cx="8229600" cy="457200"/>
          </a:xfrm>
          <a:prstGeom prst="rect">
            <a:avLst/>
          </a:prstGeom>
          <a:noFill/>
          <a:ln/>
        </p:spPr>
        <p:txBody>
          <a:bodyPr wrap="square" lIns="0" tIns="0" rIns="0" bIns="0" rtlCol="0" anchor="ctr"/>
          <a:lstStyle/>
          <a:p>
            <a:pPr marL="0" indent="0" algn="l">
              <a:buNone/>
            </a:pPr>
            <a:r>
              <a:rPr lang="en-US" sz="1600" i="1" dirty="0">
                <a:solidFill>
                  <a:srgbClr val="F0DFA0"/>
                </a:solidFill>
                <a:latin typeface="Calibri" pitchFamily="34" charset="0"/>
                <a:ea typeface="Calibri" pitchFamily="34" charset="-122"/>
                <a:cs typeface="Calibri" pitchFamily="34" charset="-120"/>
              </a:rPr>
              <a:t>The question to close on:</a:t>
            </a:r>
            <a:endParaRPr lang="en-US" sz="1600" dirty="0"/>
          </a:p>
        </p:txBody>
      </p:sp>
      <p:sp>
        <p:nvSpPr>
          <p:cNvPr id="5" name="Text 3"/>
          <p:cNvSpPr/>
          <p:nvPr/>
        </p:nvSpPr>
        <p:spPr>
          <a:xfrm>
            <a:off x="457200" y="1508760"/>
            <a:ext cx="8229600" cy="1188720"/>
          </a:xfrm>
          <a:prstGeom prst="rect">
            <a:avLst/>
          </a:prstGeom>
          <a:noFill/>
          <a:ln/>
        </p:spPr>
        <p:txBody>
          <a:bodyPr wrap="square" lIns="0" tIns="0" rIns="0" bIns="0" rtlCol="0" anchor="ctr"/>
          <a:lstStyle/>
          <a:p>
            <a:pPr marL="0" indent="0" algn="l">
              <a:buNone/>
            </a:pPr>
            <a:r>
              <a:rPr lang="en-US" sz="2600" b="1" dirty="0">
                <a:solidFill>
                  <a:srgbClr val="FFFFFF"/>
                </a:solidFill>
                <a:latin typeface="Georgia" pitchFamily="34" charset="0"/>
                <a:ea typeface="Georgia" pitchFamily="34" charset="-122"/>
                <a:cs typeface="Georgia" pitchFamily="34" charset="-120"/>
              </a:rPr>
              <a:t>What are you doing right now so your team can function if the ground shifts again next month?</a:t>
            </a:r>
            <a:endParaRPr lang="en-US" sz="2600" dirty="0"/>
          </a:p>
        </p:txBody>
      </p:sp>
      <p:sp>
        <p:nvSpPr>
          <p:cNvPr id="6" name="Text 4"/>
          <p:cNvSpPr/>
          <p:nvPr/>
        </p:nvSpPr>
        <p:spPr>
          <a:xfrm>
            <a:off x="457200" y="2834640"/>
            <a:ext cx="8229600" cy="320040"/>
          </a:xfrm>
          <a:prstGeom prst="rect">
            <a:avLst/>
          </a:prstGeom>
          <a:noFill/>
          <a:ln/>
        </p:spPr>
        <p:txBody>
          <a:bodyPr wrap="square" lIns="0" tIns="0" rIns="0" bIns="0" rtlCol="0" anchor="ctr"/>
          <a:lstStyle/>
          <a:p>
            <a:pPr marL="0" indent="0" algn="l">
              <a:buNone/>
            </a:pPr>
            <a:r>
              <a:rPr lang="en-US" sz="1300" b="1" dirty="0">
                <a:solidFill>
                  <a:srgbClr val="C9A84C"/>
                </a:solidFill>
                <a:latin typeface="Calibri" pitchFamily="34" charset="0"/>
                <a:ea typeface="Calibri" pitchFamily="34" charset="-122"/>
                <a:cs typeface="Calibri" pitchFamily="34" charset="-120"/>
              </a:rPr>
              <a:t>Discussion prompts:</a:t>
            </a:r>
            <a:endParaRPr lang="en-US" sz="1300" dirty="0"/>
          </a:p>
        </p:txBody>
      </p:sp>
      <p:sp>
        <p:nvSpPr>
          <p:cNvPr id="7" name="Shape 5"/>
          <p:cNvSpPr/>
          <p:nvPr/>
        </p:nvSpPr>
        <p:spPr>
          <a:xfrm>
            <a:off x="457200" y="3246120"/>
            <a:ext cx="54864" cy="384048"/>
          </a:xfrm>
          <a:prstGeom prst="rect">
            <a:avLst/>
          </a:prstGeom>
          <a:solidFill>
            <a:srgbClr val="C9A84C"/>
          </a:solidFill>
          <a:ln w="12700">
            <a:solidFill>
              <a:srgbClr val="C9A84C"/>
            </a:solidFill>
            <a:prstDash val="solid"/>
          </a:ln>
        </p:spPr>
        <p:txBody>
          <a:bodyPr/>
          <a:lstStyle/>
          <a:p>
            <a:endParaRPr lang="en-US"/>
          </a:p>
        </p:txBody>
      </p:sp>
      <p:sp>
        <p:nvSpPr>
          <p:cNvPr id="8" name="Text 6"/>
          <p:cNvSpPr/>
          <p:nvPr/>
        </p:nvSpPr>
        <p:spPr>
          <a:xfrm>
            <a:off x="658368" y="3246120"/>
            <a:ext cx="8046720" cy="384048"/>
          </a:xfrm>
          <a:prstGeom prst="rect">
            <a:avLst/>
          </a:prstGeom>
          <a:noFill/>
          <a:ln/>
        </p:spPr>
        <p:txBody>
          <a:bodyPr wrap="square" lIns="0" tIns="0" rIns="0" bIns="0" rtlCol="0" anchor="ctr"/>
          <a:lstStyle/>
          <a:p>
            <a:pPr marL="0" indent="0" algn="l">
              <a:buNone/>
            </a:pPr>
            <a:r>
              <a:rPr lang="en-US" sz="1300" dirty="0">
                <a:solidFill>
                  <a:srgbClr val="FFFFFF"/>
                </a:solidFill>
                <a:latin typeface="Calibri" pitchFamily="34" charset="0"/>
                <a:ea typeface="Calibri" pitchFamily="34" charset="-122"/>
                <a:cs typeface="Calibri" pitchFamily="34" charset="-120"/>
              </a:rPr>
              <a:t>Where in your function are decisions getting stuck and is that a process problem or an authority problem?</a:t>
            </a:r>
          </a:p>
        </p:txBody>
      </p:sp>
      <p:sp>
        <p:nvSpPr>
          <p:cNvPr id="9" name="Shape 7"/>
          <p:cNvSpPr/>
          <p:nvPr/>
        </p:nvSpPr>
        <p:spPr>
          <a:xfrm>
            <a:off x="457200" y="3776472"/>
            <a:ext cx="54864" cy="384048"/>
          </a:xfrm>
          <a:prstGeom prst="rect">
            <a:avLst/>
          </a:prstGeom>
          <a:solidFill>
            <a:srgbClr val="C9A84C"/>
          </a:solidFill>
          <a:ln w="12700">
            <a:solidFill>
              <a:srgbClr val="C9A84C"/>
            </a:solidFill>
            <a:prstDash val="solid"/>
          </a:ln>
        </p:spPr>
        <p:txBody>
          <a:bodyPr/>
          <a:lstStyle/>
          <a:p>
            <a:endParaRPr lang="en-US"/>
          </a:p>
        </p:txBody>
      </p:sp>
      <p:sp>
        <p:nvSpPr>
          <p:cNvPr id="10" name="Text 8"/>
          <p:cNvSpPr/>
          <p:nvPr/>
        </p:nvSpPr>
        <p:spPr>
          <a:xfrm>
            <a:off x="658368" y="3776472"/>
            <a:ext cx="8046720" cy="384048"/>
          </a:xfrm>
          <a:prstGeom prst="rect">
            <a:avLst/>
          </a:prstGeom>
          <a:noFill/>
          <a:ln/>
        </p:spPr>
        <p:txBody>
          <a:bodyPr wrap="square" lIns="0" tIns="0" rIns="0" bIns="0" rtlCol="0" anchor="ctr"/>
          <a:lstStyle/>
          <a:p>
            <a:pPr marL="0" indent="0" algn="l">
              <a:buNone/>
            </a:pPr>
            <a:r>
              <a:rPr lang="en-US" sz="1300" dirty="0">
                <a:solidFill>
                  <a:srgbClr val="FFFFFF"/>
                </a:solidFill>
                <a:latin typeface="Calibri" pitchFamily="34" charset="0"/>
                <a:ea typeface="Calibri" pitchFamily="34" charset="-122"/>
                <a:cs typeface="Calibri" pitchFamily="34" charset="-120"/>
              </a:rPr>
              <a:t>Who on your team is building institutional knowledge, and who is consuming it?</a:t>
            </a:r>
            <a:endParaRPr lang="en-US" sz="1300" dirty="0"/>
          </a:p>
        </p:txBody>
      </p:sp>
      <p:sp>
        <p:nvSpPr>
          <p:cNvPr id="11" name="Shape 9"/>
          <p:cNvSpPr/>
          <p:nvPr/>
        </p:nvSpPr>
        <p:spPr>
          <a:xfrm>
            <a:off x="457200" y="4306824"/>
            <a:ext cx="54864" cy="384048"/>
          </a:xfrm>
          <a:prstGeom prst="rect">
            <a:avLst/>
          </a:prstGeom>
          <a:solidFill>
            <a:srgbClr val="C9A84C"/>
          </a:solidFill>
          <a:ln w="12700">
            <a:solidFill>
              <a:srgbClr val="C9A84C"/>
            </a:solidFill>
            <a:prstDash val="solid"/>
          </a:ln>
        </p:spPr>
        <p:txBody>
          <a:bodyPr/>
          <a:lstStyle/>
          <a:p>
            <a:endParaRPr lang="en-US"/>
          </a:p>
        </p:txBody>
      </p:sp>
      <p:sp>
        <p:nvSpPr>
          <p:cNvPr id="12" name="Text 10"/>
          <p:cNvSpPr/>
          <p:nvPr/>
        </p:nvSpPr>
        <p:spPr>
          <a:xfrm>
            <a:off x="658368" y="4306824"/>
            <a:ext cx="8046720" cy="384048"/>
          </a:xfrm>
          <a:prstGeom prst="rect">
            <a:avLst/>
          </a:prstGeom>
          <a:noFill/>
          <a:ln/>
        </p:spPr>
        <p:txBody>
          <a:bodyPr wrap="square" lIns="0" tIns="0" rIns="0" bIns="0" rtlCol="0" anchor="ctr"/>
          <a:lstStyle/>
          <a:p>
            <a:pPr marL="0" indent="0" algn="l">
              <a:buNone/>
            </a:pPr>
            <a:r>
              <a:rPr lang="en-US" sz="1300" dirty="0">
                <a:solidFill>
                  <a:srgbClr val="FFFFFF"/>
                </a:solidFill>
                <a:latin typeface="Calibri" pitchFamily="34" charset="0"/>
                <a:ea typeface="Calibri" pitchFamily="34" charset="-122"/>
                <a:cs typeface="Calibri" pitchFamily="34" charset="-120"/>
              </a:rPr>
              <a:t>When did you last tell your team the truth about the environment and what did you leave out?</a:t>
            </a:r>
            <a:endParaRPr lang="en-US" sz="13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1">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31520"/>
          </a:xfrm>
          <a:prstGeom prst="rect">
            <a:avLst/>
          </a:prstGeom>
          <a:solidFill>
            <a:srgbClr val="1B2F5E"/>
          </a:solidFill>
          <a:ln w="12700">
            <a:solidFill>
              <a:srgbClr val="1B2F5E"/>
            </a:solidFill>
            <a:prstDash val="solid"/>
          </a:ln>
        </p:spPr>
        <p:txBody>
          <a:bodyPr/>
          <a:lstStyle/>
          <a:p>
            <a:endParaRPr lang="en-US"/>
          </a:p>
        </p:txBody>
      </p:sp>
      <p:sp>
        <p:nvSpPr>
          <p:cNvPr id="3" name="Text 1"/>
          <p:cNvSpPr/>
          <p:nvPr/>
        </p:nvSpPr>
        <p:spPr>
          <a:xfrm>
            <a:off x="365760" y="0"/>
            <a:ext cx="8412480" cy="731520"/>
          </a:xfrm>
          <a:prstGeom prst="rect">
            <a:avLst/>
          </a:prstGeom>
          <a:noFill/>
          <a:ln/>
        </p:spPr>
        <p:txBody>
          <a:bodyPr wrap="square" lIns="0" tIns="0" rIns="0" bIns="0" rtlCol="0" anchor="ctr"/>
          <a:lstStyle/>
          <a:p>
            <a:pPr marL="0" indent="0" algn="l">
              <a:buNone/>
            </a:pPr>
            <a:r>
              <a:rPr lang="en-US" sz="1700" b="1" dirty="0">
                <a:solidFill>
                  <a:srgbClr val="FFFFFF"/>
                </a:solidFill>
                <a:latin typeface="Georgia" pitchFamily="34" charset="0"/>
                <a:ea typeface="Georgia" pitchFamily="34" charset="-122"/>
                <a:cs typeface="Georgia" pitchFamily="34" charset="-120"/>
              </a:rPr>
              <a:t>Quick Reference  |  Leading When the Ground Keeps Moving</a:t>
            </a:r>
            <a:endParaRPr lang="en-US" sz="1700" dirty="0"/>
          </a:p>
        </p:txBody>
      </p:sp>
      <p:sp>
        <p:nvSpPr>
          <p:cNvPr id="4" name="Shape 2"/>
          <p:cNvSpPr/>
          <p:nvPr/>
        </p:nvSpPr>
        <p:spPr>
          <a:xfrm>
            <a:off x="320040" y="868680"/>
            <a:ext cx="2560320" cy="365760"/>
          </a:xfrm>
          <a:prstGeom prst="rect">
            <a:avLst/>
          </a:prstGeom>
          <a:solidFill>
            <a:srgbClr val="1B2F5E"/>
          </a:solidFill>
          <a:ln w="12700">
            <a:solidFill>
              <a:srgbClr val="1B2F5E"/>
            </a:solidFill>
            <a:prstDash val="solid"/>
          </a:ln>
        </p:spPr>
        <p:txBody>
          <a:bodyPr/>
          <a:lstStyle/>
          <a:p>
            <a:endParaRPr lang="en-US"/>
          </a:p>
        </p:txBody>
      </p:sp>
      <p:sp>
        <p:nvSpPr>
          <p:cNvPr id="5" name="Text 3"/>
          <p:cNvSpPr/>
          <p:nvPr/>
        </p:nvSpPr>
        <p:spPr>
          <a:xfrm>
            <a:off x="320040" y="868680"/>
            <a:ext cx="2560320" cy="365760"/>
          </a:xfrm>
          <a:prstGeom prst="rect">
            <a:avLst/>
          </a:prstGeom>
          <a:noFill/>
          <a:ln/>
        </p:spPr>
        <p:txBody>
          <a:bodyPr wrap="square" lIns="0" tIns="0" rIns="0" bIns="0" rtlCol="0" anchor="ctr"/>
          <a:lstStyle/>
          <a:p>
            <a:pPr marL="0" indent="0" algn="ctr">
              <a:buNone/>
            </a:pPr>
            <a:r>
              <a:rPr lang="en-US" sz="1100" b="1" dirty="0">
                <a:solidFill>
                  <a:srgbClr val="C9A84C"/>
                </a:solidFill>
                <a:latin typeface="Calibri" pitchFamily="34" charset="0"/>
                <a:ea typeface="Calibri" pitchFamily="34" charset="-122"/>
                <a:cs typeface="Calibri" pitchFamily="34" charset="-120"/>
              </a:rPr>
              <a:t>WHAT BREAKS FIRST</a:t>
            </a:r>
            <a:endParaRPr lang="en-US" sz="1100" dirty="0"/>
          </a:p>
        </p:txBody>
      </p:sp>
      <p:sp>
        <p:nvSpPr>
          <p:cNvPr id="6" name="Text 4"/>
          <p:cNvSpPr/>
          <p:nvPr/>
        </p:nvSpPr>
        <p:spPr>
          <a:xfrm>
            <a:off x="320040" y="1280160"/>
            <a:ext cx="2560320" cy="1097280"/>
          </a:xfrm>
          <a:prstGeom prst="rect">
            <a:avLst/>
          </a:prstGeom>
          <a:noFill/>
          <a:ln/>
        </p:spPr>
        <p:txBody>
          <a:bodyPr wrap="square" lIns="0" tIns="1270" rIns="1270" bIns="0" rtlCol="0" anchor="t"/>
          <a:lstStyle/>
          <a:p>
            <a:pPr marL="0" indent="0" algn="l">
              <a:buNone/>
            </a:pPr>
            <a:r>
              <a:rPr lang="en-US" sz="1300" dirty="0">
                <a:solidFill>
                  <a:srgbClr val="2D3748"/>
                </a:solidFill>
                <a:latin typeface="Calibri" pitchFamily="34" charset="0"/>
                <a:ea typeface="Calibri" pitchFamily="34" charset="-122"/>
                <a:cs typeface="Calibri" pitchFamily="34" charset="-120"/>
              </a:rPr>
              <a:t>Decision quality</a:t>
            </a:r>
            <a:endParaRPr lang="en-US" sz="1300" dirty="0"/>
          </a:p>
          <a:p>
            <a:pPr marL="0" indent="0" algn="l">
              <a:buNone/>
            </a:pPr>
            <a:r>
              <a:rPr lang="en-US" sz="1300" dirty="0">
                <a:solidFill>
                  <a:srgbClr val="2D3748"/>
                </a:solidFill>
                <a:latin typeface="Calibri" pitchFamily="34" charset="0"/>
                <a:ea typeface="Calibri" pitchFamily="34" charset="-122"/>
                <a:cs typeface="Calibri" pitchFamily="34" charset="-120"/>
              </a:rPr>
              <a:t>Trust</a:t>
            </a:r>
            <a:endParaRPr lang="en-US" sz="1300" dirty="0"/>
          </a:p>
          <a:p>
            <a:pPr marL="0" indent="0" algn="l">
              <a:buNone/>
            </a:pPr>
            <a:r>
              <a:rPr lang="en-US" sz="1300" dirty="0">
                <a:solidFill>
                  <a:srgbClr val="2D3748"/>
                </a:solidFill>
                <a:latin typeface="Calibri" pitchFamily="34" charset="0"/>
                <a:ea typeface="Calibri" pitchFamily="34" charset="-122"/>
                <a:cs typeface="Calibri" pitchFamily="34" charset="-120"/>
              </a:rPr>
              <a:t>Institutional memory</a:t>
            </a:r>
            <a:endParaRPr lang="en-US" sz="1300" dirty="0"/>
          </a:p>
        </p:txBody>
      </p:sp>
      <p:sp>
        <p:nvSpPr>
          <p:cNvPr id="7" name="Shape 5"/>
          <p:cNvSpPr/>
          <p:nvPr/>
        </p:nvSpPr>
        <p:spPr>
          <a:xfrm>
            <a:off x="3291840" y="868680"/>
            <a:ext cx="2560320" cy="365760"/>
          </a:xfrm>
          <a:prstGeom prst="rect">
            <a:avLst/>
          </a:prstGeom>
          <a:solidFill>
            <a:srgbClr val="1B2F5E"/>
          </a:solidFill>
          <a:ln w="12700">
            <a:solidFill>
              <a:srgbClr val="1B2F5E"/>
            </a:solidFill>
            <a:prstDash val="solid"/>
          </a:ln>
        </p:spPr>
        <p:txBody>
          <a:bodyPr/>
          <a:lstStyle/>
          <a:p>
            <a:endParaRPr lang="en-US"/>
          </a:p>
        </p:txBody>
      </p:sp>
      <p:sp>
        <p:nvSpPr>
          <p:cNvPr id="8" name="Text 6"/>
          <p:cNvSpPr/>
          <p:nvPr/>
        </p:nvSpPr>
        <p:spPr>
          <a:xfrm>
            <a:off x="3291840" y="868680"/>
            <a:ext cx="2560320" cy="365760"/>
          </a:xfrm>
          <a:prstGeom prst="rect">
            <a:avLst/>
          </a:prstGeom>
          <a:noFill/>
          <a:ln/>
        </p:spPr>
        <p:txBody>
          <a:bodyPr wrap="square" lIns="0" tIns="0" rIns="0" bIns="0" rtlCol="0" anchor="ctr"/>
          <a:lstStyle/>
          <a:p>
            <a:pPr marL="0" indent="0" algn="ctr">
              <a:buNone/>
            </a:pPr>
            <a:r>
              <a:rPr lang="en-US" sz="1100" b="1" dirty="0">
                <a:solidFill>
                  <a:srgbClr val="C9A84C"/>
                </a:solidFill>
                <a:latin typeface="Calibri" pitchFamily="34" charset="0"/>
                <a:ea typeface="Calibri" pitchFamily="34" charset="-122"/>
                <a:cs typeface="Calibri" pitchFamily="34" charset="-120"/>
              </a:rPr>
              <a:t>WHAT TO DO</a:t>
            </a:r>
            <a:endParaRPr lang="en-US" sz="1100" dirty="0"/>
          </a:p>
        </p:txBody>
      </p:sp>
      <p:sp>
        <p:nvSpPr>
          <p:cNvPr id="9" name="Text 7"/>
          <p:cNvSpPr/>
          <p:nvPr/>
        </p:nvSpPr>
        <p:spPr>
          <a:xfrm>
            <a:off x="3291840" y="1280160"/>
            <a:ext cx="2560320" cy="1371600"/>
          </a:xfrm>
          <a:prstGeom prst="rect">
            <a:avLst/>
          </a:prstGeom>
          <a:noFill/>
          <a:ln/>
        </p:spPr>
        <p:txBody>
          <a:bodyPr wrap="square" lIns="0" tIns="1270" rIns="1270" bIns="0" rtlCol="0" anchor="t"/>
          <a:lstStyle/>
          <a:p>
            <a:pPr marL="0" indent="0" algn="l">
              <a:buNone/>
            </a:pPr>
            <a:r>
              <a:rPr lang="en-US" sz="1300" dirty="0">
                <a:solidFill>
                  <a:srgbClr val="2D3748"/>
                </a:solidFill>
                <a:latin typeface="Calibri" pitchFamily="34" charset="0"/>
                <a:ea typeface="Calibri" pitchFamily="34" charset="-122"/>
                <a:cs typeface="Calibri" pitchFamily="34" charset="-120"/>
              </a:rPr>
              <a:t>Name the uncertainty</a:t>
            </a:r>
            <a:endParaRPr lang="en-US" sz="1300" dirty="0"/>
          </a:p>
          <a:p>
            <a:pPr marL="0" indent="0" algn="l">
              <a:buNone/>
            </a:pPr>
            <a:r>
              <a:rPr lang="en-US" sz="1300" dirty="0">
                <a:solidFill>
                  <a:srgbClr val="2D3748"/>
                </a:solidFill>
                <a:latin typeface="Calibri" pitchFamily="34" charset="0"/>
                <a:ea typeface="Calibri" pitchFamily="34" charset="-122"/>
                <a:cs typeface="Calibri" pitchFamily="34" charset="-120"/>
              </a:rPr>
              <a:t>Protect the function</a:t>
            </a:r>
            <a:endParaRPr lang="en-US" sz="1300" dirty="0"/>
          </a:p>
          <a:p>
            <a:pPr marL="0" indent="0" algn="l">
              <a:buNone/>
            </a:pPr>
            <a:r>
              <a:rPr lang="en-US" sz="1300" dirty="0">
                <a:solidFill>
                  <a:srgbClr val="2D3748"/>
                </a:solidFill>
                <a:latin typeface="Calibri" pitchFamily="34" charset="0"/>
                <a:ea typeface="Calibri" pitchFamily="34" charset="-122"/>
                <a:cs typeface="Calibri" pitchFamily="34" charset="-120"/>
              </a:rPr>
              <a:t>Make smaller decisions</a:t>
            </a:r>
            <a:endParaRPr lang="en-US" sz="1300" dirty="0"/>
          </a:p>
          <a:p>
            <a:pPr marL="0" indent="0" algn="l">
              <a:buNone/>
            </a:pPr>
            <a:r>
              <a:rPr lang="en-US" sz="1300" dirty="0">
                <a:solidFill>
                  <a:srgbClr val="2D3748"/>
                </a:solidFill>
                <a:latin typeface="Calibri" pitchFamily="34" charset="0"/>
                <a:ea typeface="Calibri" pitchFamily="34" charset="-122"/>
                <a:cs typeface="Calibri" pitchFamily="34" charset="-120"/>
              </a:rPr>
              <a:t>Anchor to what's still true</a:t>
            </a:r>
            <a:endParaRPr lang="en-US" sz="1300" dirty="0"/>
          </a:p>
        </p:txBody>
      </p:sp>
      <p:sp>
        <p:nvSpPr>
          <p:cNvPr id="10" name="Shape 8"/>
          <p:cNvSpPr/>
          <p:nvPr/>
        </p:nvSpPr>
        <p:spPr>
          <a:xfrm>
            <a:off x="6263640" y="868680"/>
            <a:ext cx="2560320" cy="365760"/>
          </a:xfrm>
          <a:prstGeom prst="rect">
            <a:avLst/>
          </a:prstGeom>
          <a:solidFill>
            <a:srgbClr val="1B2F5E"/>
          </a:solidFill>
          <a:ln w="12700">
            <a:solidFill>
              <a:srgbClr val="1B2F5E"/>
            </a:solidFill>
            <a:prstDash val="solid"/>
          </a:ln>
        </p:spPr>
        <p:txBody>
          <a:bodyPr/>
          <a:lstStyle/>
          <a:p>
            <a:endParaRPr lang="en-US"/>
          </a:p>
        </p:txBody>
      </p:sp>
      <p:sp>
        <p:nvSpPr>
          <p:cNvPr id="11" name="Text 9"/>
          <p:cNvSpPr/>
          <p:nvPr/>
        </p:nvSpPr>
        <p:spPr>
          <a:xfrm>
            <a:off x="6263640" y="868680"/>
            <a:ext cx="2560320" cy="365760"/>
          </a:xfrm>
          <a:prstGeom prst="rect">
            <a:avLst/>
          </a:prstGeom>
          <a:noFill/>
          <a:ln/>
        </p:spPr>
        <p:txBody>
          <a:bodyPr wrap="square" lIns="0" tIns="0" rIns="0" bIns="0" rtlCol="0" anchor="ctr"/>
          <a:lstStyle/>
          <a:p>
            <a:pPr marL="0" indent="0" algn="ctr">
              <a:buNone/>
            </a:pPr>
            <a:r>
              <a:rPr lang="en-US" sz="1100" b="1" dirty="0">
                <a:solidFill>
                  <a:srgbClr val="C9A84C"/>
                </a:solidFill>
                <a:latin typeface="Calibri" pitchFamily="34" charset="0"/>
                <a:ea typeface="Calibri" pitchFamily="34" charset="-122"/>
                <a:cs typeface="Calibri" pitchFamily="34" charset="-120"/>
              </a:rPr>
              <a:t>BUILD NOW</a:t>
            </a:r>
            <a:endParaRPr lang="en-US" sz="1100" dirty="0"/>
          </a:p>
        </p:txBody>
      </p:sp>
      <p:sp>
        <p:nvSpPr>
          <p:cNvPr id="12" name="Text 10"/>
          <p:cNvSpPr/>
          <p:nvPr/>
        </p:nvSpPr>
        <p:spPr>
          <a:xfrm>
            <a:off x="6263640" y="1280160"/>
            <a:ext cx="2560320" cy="1097280"/>
          </a:xfrm>
          <a:prstGeom prst="rect">
            <a:avLst/>
          </a:prstGeom>
          <a:noFill/>
          <a:ln/>
        </p:spPr>
        <p:txBody>
          <a:bodyPr wrap="square" lIns="0" tIns="1270" rIns="1270" bIns="0" rtlCol="0" anchor="t"/>
          <a:lstStyle/>
          <a:p>
            <a:pPr marL="0" indent="0" algn="l">
              <a:buNone/>
            </a:pPr>
            <a:r>
              <a:rPr lang="en-US" sz="1300" dirty="0">
                <a:solidFill>
                  <a:srgbClr val="2D3748"/>
                </a:solidFill>
                <a:latin typeface="Calibri" pitchFamily="34" charset="0"/>
                <a:ea typeface="Calibri" pitchFamily="34" charset="-122"/>
                <a:cs typeface="Calibri" pitchFamily="34" charset="-120"/>
              </a:rPr>
              <a:t>Cross-agency relationships</a:t>
            </a:r>
            <a:endParaRPr lang="en-US" sz="1300" dirty="0"/>
          </a:p>
          <a:p>
            <a:pPr marL="0" indent="0" algn="l">
              <a:buNone/>
            </a:pPr>
            <a:r>
              <a:rPr lang="en-US" sz="1300" dirty="0">
                <a:solidFill>
                  <a:srgbClr val="2D3748"/>
                </a:solidFill>
                <a:latin typeface="Calibri" pitchFamily="34" charset="0"/>
                <a:ea typeface="Calibri" pitchFamily="34" charset="-122"/>
                <a:cs typeface="Calibri" pitchFamily="34" charset="-120"/>
              </a:rPr>
              <a:t>Institutional knowledge systems</a:t>
            </a:r>
            <a:endParaRPr lang="en-US" sz="1300" dirty="0"/>
          </a:p>
          <a:p>
            <a:pPr marL="0" indent="0" algn="l">
              <a:buNone/>
            </a:pPr>
            <a:r>
              <a:rPr lang="en-US" sz="1300" dirty="0">
                <a:solidFill>
                  <a:srgbClr val="2D3748"/>
                </a:solidFill>
                <a:latin typeface="Calibri" pitchFamily="34" charset="0"/>
                <a:ea typeface="Calibri" pitchFamily="34" charset="-122"/>
                <a:cs typeface="Calibri" pitchFamily="34" charset="-120"/>
              </a:rPr>
              <a:t>Your credibility track record</a:t>
            </a:r>
            <a:endParaRPr lang="en-US" sz="1300" dirty="0"/>
          </a:p>
        </p:txBody>
      </p:sp>
      <p:sp>
        <p:nvSpPr>
          <p:cNvPr id="13" name="Shape 11"/>
          <p:cNvSpPr/>
          <p:nvPr/>
        </p:nvSpPr>
        <p:spPr>
          <a:xfrm>
            <a:off x="320040" y="2651760"/>
            <a:ext cx="8503920" cy="0"/>
          </a:xfrm>
          <a:prstGeom prst="line">
            <a:avLst/>
          </a:prstGeom>
          <a:noFill/>
          <a:ln w="12700">
            <a:solidFill>
              <a:srgbClr val="D1D5DB"/>
            </a:solidFill>
            <a:prstDash val="solid"/>
          </a:ln>
        </p:spPr>
        <p:txBody>
          <a:bodyPr/>
          <a:lstStyle/>
          <a:p>
            <a:endParaRPr lang="en-US"/>
          </a:p>
        </p:txBody>
      </p:sp>
      <p:sp>
        <p:nvSpPr>
          <p:cNvPr id="14" name="Text 12"/>
          <p:cNvSpPr/>
          <p:nvPr/>
        </p:nvSpPr>
        <p:spPr>
          <a:xfrm>
            <a:off x="320040" y="2788920"/>
            <a:ext cx="8503920" cy="347472"/>
          </a:xfrm>
          <a:prstGeom prst="rect">
            <a:avLst/>
          </a:prstGeom>
          <a:noFill/>
          <a:ln/>
        </p:spPr>
        <p:txBody>
          <a:bodyPr wrap="square" lIns="0" tIns="0" rIns="0" bIns="0" rtlCol="0" anchor="ctr"/>
          <a:lstStyle/>
          <a:p>
            <a:pPr marL="0" indent="0" algn="l">
              <a:buNone/>
            </a:pPr>
            <a:r>
              <a:rPr lang="en-US" sz="1300" b="1" dirty="0">
                <a:solidFill>
                  <a:srgbClr val="1B2F5E"/>
                </a:solidFill>
                <a:latin typeface="Georgia" pitchFamily="34" charset="0"/>
                <a:ea typeface="Georgia" pitchFamily="34" charset="-122"/>
                <a:cs typeface="Georgia" pitchFamily="34" charset="-120"/>
              </a:rPr>
              <a:t>Questions to stay with:</a:t>
            </a:r>
            <a:endParaRPr lang="en-US" sz="1300" dirty="0"/>
          </a:p>
        </p:txBody>
      </p:sp>
      <p:sp>
        <p:nvSpPr>
          <p:cNvPr id="15" name="Shape 13"/>
          <p:cNvSpPr/>
          <p:nvPr/>
        </p:nvSpPr>
        <p:spPr>
          <a:xfrm>
            <a:off x="320040" y="3246120"/>
            <a:ext cx="54864" cy="347472"/>
          </a:xfrm>
          <a:prstGeom prst="rect">
            <a:avLst/>
          </a:prstGeom>
          <a:solidFill>
            <a:srgbClr val="C9A84C"/>
          </a:solidFill>
          <a:ln w="12700">
            <a:solidFill>
              <a:srgbClr val="C9A84C"/>
            </a:solidFill>
            <a:prstDash val="solid"/>
          </a:ln>
        </p:spPr>
        <p:txBody>
          <a:bodyPr/>
          <a:lstStyle/>
          <a:p>
            <a:endParaRPr lang="en-US"/>
          </a:p>
        </p:txBody>
      </p:sp>
      <p:sp>
        <p:nvSpPr>
          <p:cNvPr id="16" name="Text 14"/>
          <p:cNvSpPr/>
          <p:nvPr/>
        </p:nvSpPr>
        <p:spPr>
          <a:xfrm>
            <a:off x="502920" y="3246120"/>
            <a:ext cx="8321040" cy="347472"/>
          </a:xfrm>
          <a:prstGeom prst="rect">
            <a:avLst/>
          </a:prstGeom>
          <a:noFill/>
          <a:ln/>
        </p:spPr>
        <p:txBody>
          <a:bodyPr wrap="square" lIns="0" tIns="0" rIns="0" bIns="0" rtlCol="0" anchor="ctr"/>
          <a:lstStyle/>
          <a:p>
            <a:pPr marL="0" indent="0" algn="l">
              <a:buNone/>
            </a:pPr>
            <a:r>
              <a:rPr lang="en-US" sz="1200" dirty="0">
                <a:solidFill>
                  <a:srgbClr val="2D3748"/>
                </a:solidFill>
                <a:latin typeface="Calibri" pitchFamily="34" charset="0"/>
                <a:ea typeface="Calibri" pitchFamily="34" charset="-122"/>
                <a:cs typeface="Calibri" pitchFamily="34" charset="-120"/>
              </a:rPr>
              <a:t>Where are decisions getting stuck and is that a process problem or an authority problem?</a:t>
            </a:r>
          </a:p>
          <a:p>
            <a:r>
              <a:rPr lang="en-US" sz="1200" dirty="0">
                <a:solidFill>
                  <a:srgbClr val="2D3748"/>
                </a:solidFill>
                <a:latin typeface="Calibri" pitchFamily="34" charset="0"/>
                <a:cs typeface="Calibri" pitchFamily="34" charset="-120"/>
              </a:rPr>
              <a:t>What must keep working no matter what changes?</a:t>
            </a:r>
          </a:p>
        </p:txBody>
      </p:sp>
      <p:sp>
        <p:nvSpPr>
          <p:cNvPr id="17" name="Shape 15"/>
          <p:cNvSpPr/>
          <p:nvPr/>
        </p:nvSpPr>
        <p:spPr>
          <a:xfrm>
            <a:off x="320040" y="3749040"/>
            <a:ext cx="54864" cy="347472"/>
          </a:xfrm>
          <a:prstGeom prst="rect">
            <a:avLst/>
          </a:prstGeom>
          <a:solidFill>
            <a:srgbClr val="C9A84C"/>
          </a:solidFill>
          <a:ln w="12700">
            <a:solidFill>
              <a:srgbClr val="C9A84C"/>
            </a:solidFill>
            <a:prstDash val="solid"/>
          </a:ln>
        </p:spPr>
        <p:txBody>
          <a:bodyPr/>
          <a:lstStyle/>
          <a:p>
            <a:endParaRPr lang="en-US"/>
          </a:p>
        </p:txBody>
      </p:sp>
      <p:sp>
        <p:nvSpPr>
          <p:cNvPr id="18" name="Text 16"/>
          <p:cNvSpPr/>
          <p:nvPr/>
        </p:nvSpPr>
        <p:spPr>
          <a:xfrm>
            <a:off x="502920" y="3749040"/>
            <a:ext cx="8321040" cy="347472"/>
          </a:xfrm>
          <a:prstGeom prst="rect">
            <a:avLst/>
          </a:prstGeom>
          <a:noFill/>
          <a:ln/>
        </p:spPr>
        <p:txBody>
          <a:bodyPr wrap="square" lIns="0" tIns="0" rIns="0" bIns="0" rtlCol="0" anchor="ctr"/>
          <a:lstStyle/>
          <a:p>
            <a:pPr marL="0" indent="0" algn="l">
              <a:buNone/>
            </a:pPr>
            <a:r>
              <a:rPr lang="en-US" sz="1200" dirty="0">
                <a:solidFill>
                  <a:srgbClr val="2D3748"/>
                </a:solidFill>
                <a:latin typeface="Calibri" pitchFamily="34" charset="0"/>
                <a:ea typeface="Calibri" pitchFamily="34" charset="-122"/>
                <a:cs typeface="Calibri" pitchFamily="34" charset="-120"/>
              </a:rPr>
              <a:t>Who on your team is building institutional knowledge, and who is consuming it?</a:t>
            </a:r>
          </a:p>
          <a:p>
            <a:r>
              <a:rPr lang="en-US" sz="1200" dirty="0">
                <a:solidFill>
                  <a:srgbClr val="2D3748"/>
                </a:solidFill>
                <a:latin typeface="Calibri" pitchFamily="34" charset="0"/>
                <a:cs typeface="Calibri" pitchFamily="34" charset="-120"/>
              </a:rPr>
              <a:t>What knowledge, risk, or pressure is currently sitting with one person?</a:t>
            </a:r>
          </a:p>
        </p:txBody>
      </p:sp>
      <p:sp>
        <p:nvSpPr>
          <p:cNvPr id="19" name="Shape 17"/>
          <p:cNvSpPr/>
          <p:nvPr/>
        </p:nvSpPr>
        <p:spPr>
          <a:xfrm>
            <a:off x="320040" y="4251960"/>
            <a:ext cx="54864" cy="347472"/>
          </a:xfrm>
          <a:prstGeom prst="rect">
            <a:avLst/>
          </a:prstGeom>
          <a:solidFill>
            <a:srgbClr val="C9A84C"/>
          </a:solidFill>
          <a:ln w="12700">
            <a:solidFill>
              <a:srgbClr val="C9A84C"/>
            </a:solidFill>
            <a:prstDash val="solid"/>
          </a:ln>
        </p:spPr>
        <p:txBody>
          <a:bodyPr/>
          <a:lstStyle/>
          <a:p>
            <a:endParaRPr lang="en-US"/>
          </a:p>
        </p:txBody>
      </p:sp>
      <p:sp>
        <p:nvSpPr>
          <p:cNvPr id="20" name="Text 18"/>
          <p:cNvSpPr/>
          <p:nvPr/>
        </p:nvSpPr>
        <p:spPr>
          <a:xfrm>
            <a:off x="502920" y="4251960"/>
            <a:ext cx="8321040" cy="347472"/>
          </a:xfrm>
          <a:prstGeom prst="rect">
            <a:avLst/>
          </a:prstGeom>
          <a:noFill/>
          <a:ln/>
        </p:spPr>
        <p:txBody>
          <a:bodyPr wrap="square" lIns="0" tIns="0" rIns="0" bIns="0" rtlCol="0" anchor="ctr"/>
          <a:lstStyle/>
          <a:p>
            <a:pPr marL="0" indent="0" algn="l">
              <a:buNone/>
            </a:pPr>
            <a:r>
              <a:rPr lang="en-US" sz="1200" dirty="0">
                <a:solidFill>
                  <a:srgbClr val="2D3748"/>
                </a:solidFill>
                <a:latin typeface="Calibri" pitchFamily="34" charset="0"/>
                <a:ea typeface="Calibri" pitchFamily="34" charset="-122"/>
                <a:cs typeface="Calibri" pitchFamily="34" charset="-120"/>
              </a:rPr>
              <a:t>When did you last tell your team the truth about the environment?</a:t>
            </a:r>
          </a:p>
          <a:p>
            <a:r>
              <a:rPr lang="en-US" sz="1200" dirty="0">
                <a:solidFill>
                  <a:srgbClr val="2D3748"/>
                </a:solidFill>
                <a:latin typeface="Calibri" pitchFamily="34" charset="0"/>
                <a:cs typeface="Calibri" pitchFamily="34" charset="-120"/>
              </a:rPr>
              <a:t>Where are decisions slowing down because authority is unclear?</a:t>
            </a:r>
          </a:p>
        </p:txBody>
      </p:sp>
      <p:sp>
        <p:nvSpPr>
          <p:cNvPr id="21" name="Shape 19"/>
          <p:cNvSpPr/>
          <p:nvPr/>
        </p:nvSpPr>
        <p:spPr>
          <a:xfrm>
            <a:off x="0" y="4754880"/>
            <a:ext cx="9144000" cy="388620"/>
          </a:xfrm>
          <a:prstGeom prst="rect">
            <a:avLst/>
          </a:prstGeom>
          <a:solidFill>
            <a:srgbClr val="1B2F5E"/>
          </a:solidFill>
          <a:ln w="12700">
            <a:solidFill>
              <a:srgbClr val="1B2F5E"/>
            </a:solidFill>
            <a:prstDash val="solid"/>
          </a:ln>
        </p:spPr>
        <p:txBody>
          <a:bodyPr/>
          <a:lstStyle/>
          <a:p>
            <a:endParaRPr lang="en-US"/>
          </a:p>
        </p:txBody>
      </p:sp>
      <p:sp>
        <p:nvSpPr>
          <p:cNvPr id="22" name="Text 20"/>
          <p:cNvSpPr/>
          <p:nvPr/>
        </p:nvSpPr>
        <p:spPr>
          <a:xfrm>
            <a:off x="365760" y="4754880"/>
            <a:ext cx="8412480" cy="388620"/>
          </a:xfrm>
          <a:prstGeom prst="rect">
            <a:avLst/>
          </a:prstGeom>
          <a:noFill/>
          <a:ln/>
        </p:spPr>
        <p:txBody>
          <a:bodyPr wrap="square" lIns="0" tIns="0" rIns="0" bIns="0" rtlCol="0" anchor="ctr"/>
          <a:lstStyle/>
          <a:p>
            <a:pPr marL="0" indent="0" algn="ctr">
              <a:buNone/>
            </a:pPr>
            <a:r>
              <a:rPr lang="en-US" sz="1100" dirty="0">
                <a:solidFill>
                  <a:srgbClr val="C9A84C"/>
                </a:solidFill>
                <a:latin typeface="Calibri" pitchFamily="34" charset="0"/>
                <a:ea typeface="Calibri" pitchFamily="34" charset="-122"/>
                <a:cs typeface="Calibri" pitchFamily="34" charset="-120"/>
              </a:rPr>
              <a:t>Atisha Burks  |  AGA National Treasurer</a:t>
            </a:r>
            <a:endParaRPr lang="en-US" sz="11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4"/>
        <p:cNvGrpSpPr/>
        <p:nvPr/>
      </p:nvGrpSpPr>
      <p:grpSpPr>
        <a:xfrm>
          <a:off x="0" y="0"/>
          <a:ext cx="0" cy="0"/>
          <a:chOff x="0" y="0"/>
          <a:chExt cx="0" cy="0"/>
        </a:xfrm>
      </p:grpSpPr>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8"/>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7734</TotalTime>
  <Words>1148</Words>
  <Application>Microsoft Office PowerPoint</Application>
  <PresentationFormat>On-screen Show (16:9)</PresentationFormat>
  <Paragraphs>126</Paragraphs>
  <Slides>16</Slides>
  <Notes>15</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16</vt:i4>
      </vt:variant>
    </vt:vector>
  </HeadingPairs>
  <TitlesOfParts>
    <vt:vector size="22" baseType="lpstr">
      <vt:lpstr>Arial</vt:lpstr>
      <vt:lpstr>Calibri</vt:lpstr>
      <vt:lpstr>Georgia</vt:lpstr>
      <vt:lpstr>Poppins Light</vt:lpstr>
      <vt:lpstr>Office Theme</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Leading When the Ground Keeps Moving</dc:title>
  <dc:subject>PptxGenJS Presentation</dc:subject>
  <dc:creator>PptxGenJS</dc:creator>
  <cp:lastModifiedBy>Suzanne Maddalena</cp:lastModifiedBy>
  <cp:revision>13</cp:revision>
  <dcterms:created xsi:type="dcterms:W3CDTF">2026-05-31T04:40:17Z</dcterms:created>
  <dcterms:modified xsi:type="dcterms:W3CDTF">2026-08-20T18:15:15Z</dcterms:modified>
</cp:coreProperties>
</file>